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6"/>
    <p:sldMasterId id="2147483742" r:id="rId7"/>
  </p:sldMasterIdLst>
  <p:notesMasterIdLst>
    <p:notesMasterId r:id="rId31"/>
  </p:notesMasterIdLst>
  <p:handoutMasterIdLst>
    <p:handoutMasterId r:id="rId32"/>
  </p:handoutMasterIdLst>
  <p:sldIdLst>
    <p:sldId id="2147479223" r:id="rId8"/>
    <p:sldId id="2147483466" r:id="rId9"/>
    <p:sldId id="2147483468" r:id="rId10"/>
    <p:sldId id="397" r:id="rId11"/>
    <p:sldId id="2147483464" r:id="rId12"/>
    <p:sldId id="2147483463" r:id="rId13"/>
    <p:sldId id="2147483469" r:id="rId14"/>
    <p:sldId id="2147481601" r:id="rId15"/>
    <p:sldId id="2147481600" r:id="rId16"/>
    <p:sldId id="2147481405" r:id="rId17"/>
    <p:sldId id="2147481603" r:id="rId18"/>
    <p:sldId id="2147483470" r:id="rId19"/>
    <p:sldId id="2147483471" r:id="rId20"/>
    <p:sldId id="2147481042" r:id="rId21"/>
    <p:sldId id="2147481045" r:id="rId22"/>
    <p:sldId id="342" r:id="rId23"/>
    <p:sldId id="2147474404" r:id="rId24"/>
    <p:sldId id="2147481606" r:id="rId25"/>
    <p:sldId id="2147483461" r:id="rId26"/>
    <p:sldId id="2147481604" r:id="rId27"/>
    <p:sldId id="2147481605" r:id="rId28"/>
    <p:sldId id="2147479215" r:id="rId29"/>
    <p:sldId id="214748104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hidden)" id="{5CE05F93-043B-6246-8CDF-5CC29E76C07D}">
          <p14:sldIdLst/>
        </p14:section>
        <p14:section name="Core presentation slides" id="{4680D147-394A-6F4A-9B6C-D690AEA29113}">
          <p14:sldIdLst>
            <p14:sldId id="2147479223"/>
            <p14:sldId id="2147483466"/>
            <p14:sldId id="2147483468"/>
            <p14:sldId id="397"/>
            <p14:sldId id="2147483464"/>
            <p14:sldId id="2147483463"/>
            <p14:sldId id="2147483469"/>
            <p14:sldId id="2147481601"/>
            <p14:sldId id="2147481600"/>
            <p14:sldId id="2147481405"/>
            <p14:sldId id="2147481603"/>
            <p14:sldId id="2147483470"/>
            <p14:sldId id="2147483471"/>
            <p14:sldId id="2147481042"/>
            <p14:sldId id="2147481045"/>
            <p14:sldId id="342"/>
            <p14:sldId id="2147474404"/>
            <p14:sldId id="2147481606"/>
            <p14:sldId id="2147483461"/>
            <p14:sldId id="2147481604"/>
            <p14:sldId id="2147481605"/>
            <p14:sldId id="2147479215"/>
            <p14:sldId id="21474810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DB1C12-0915-BA3A-3407-63B089DCF706}" name="Simbarashe Mabaya" initials="SM" userId="S::smabaya@gavi.org::9c0c3ae4-85ed-4137-a00c-0b74edef4d72" providerId="AD"/>
  <p188:author id="{931ABC22-A3B8-F8BF-6B6B-74D9A1ADE211}" name="Nivedita Saksena" initials="NS" userId="Nivedita Saksena" providerId="None"/>
  <p188:author id="{BA8F004D-EB51-D704-F75A-F8B173C00244}" name="Micheal Besong" initials="MB" userId="S::mbesong@gavi.org::d0971a68-ef7c-46ef-b2cf-e9e4613389c0" providerId="AD"/>
  <p188:author id="{705A3870-2052-9B85-3E8B-B19690215011}" name="Stephen Sosler" initials="SS" userId="S::ssosler@gavi.org::b55d3679-dee5-4328-8f42-faa45373b677" providerId="AD"/>
  <p188:author id="{BE651794-3849-AF3F-6335-C8BB550F9A05}" name="Allyson Russell" initials="AR" userId="S::arussell@gavi.org::f4111cec-545f-4497-8657-badd846067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1DF"/>
    <a:srgbClr val="DDEEFF"/>
    <a:srgbClr val="E6E6E6"/>
    <a:srgbClr val="F89B1D"/>
    <a:srgbClr val="DB4835"/>
    <a:srgbClr val="F87C56"/>
    <a:srgbClr val="C4F56E"/>
    <a:srgbClr val="002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85A87-16E4-F5CA-0171-5021E6128C1C}" v="383" dt="2024-09-12T12:35:01.570"/>
    <p1510:client id="{AB91D049-7E35-46B8-8226-815C0549203C}" v="27" dt="2024-09-12T10:29:28.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35" Type="http://schemas.openxmlformats.org/officeDocument/2006/relationships/theme" Target="theme/theme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EBC21-F333-444E-A11E-D51C3D4F84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0AC6ED-42BB-4516-9CDE-E8D110A53B7D}">
      <dgm:prSet custT="1"/>
      <dgm:spPr/>
      <dgm:t>
        <a:bodyPr/>
        <a:lstStyle/>
        <a:p>
          <a:pPr>
            <a:lnSpc>
              <a:spcPct val="100000"/>
            </a:lnSpc>
          </a:pPr>
          <a:r>
            <a:rPr lang="fr-FR" sz="1800">
              <a:latin typeface="Arial"/>
              <a:cs typeface="Arial"/>
            </a:rPr>
            <a:t>Programme lancé le 12 juin 2024</a:t>
          </a:r>
          <a:endParaRPr lang="en-US" sz="1800" b="1">
            <a:latin typeface="Arial"/>
            <a:cs typeface="Arial"/>
          </a:endParaRPr>
        </a:p>
      </dgm:t>
    </dgm:pt>
    <dgm:pt modelId="{386771F0-88BF-4DBF-BE89-9A3FFF88EF12}" type="parTrans" cxnId="{46866523-20B2-4A8B-881B-883556F87215}">
      <dgm:prSet/>
      <dgm:spPr/>
      <dgm:t>
        <a:bodyPr/>
        <a:lstStyle/>
        <a:p>
          <a:endParaRPr lang="en-US" sz="1600"/>
        </a:p>
      </dgm:t>
    </dgm:pt>
    <dgm:pt modelId="{11F9DD4E-2B32-4DC2-B6C1-7E40F94C76E9}" type="sibTrans" cxnId="{46866523-20B2-4A8B-881B-883556F87215}">
      <dgm:prSet/>
      <dgm:spPr/>
      <dgm:t>
        <a:bodyPr/>
        <a:lstStyle/>
        <a:p>
          <a:endParaRPr lang="en-US" sz="1600"/>
        </a:p>
      </dgm:t>
    </dgm:pt>
    <dgm:pt modelId="{8B73BAA7-69C0-4045-BDD5-1AEF393BF170}">
      <dgm:prSet custT="1"/>
      <dgm:spPr/>
      <dgm:t>
        <a:bodyPr/>
        <a:lstStyle/>
        <a:p>
          <a:pPr rtl="0">
            <a:lnSpc>
              <a:spcPct val="100000"/>
            </a:lnSpc>
          </a:pPr>
          <a:r>
            <a:rPr lang="fr-FR" sz="1800">
              <a:latin typeface="Arial"/>
              <a:cs typeface="Arial"/>
            </a:rPr>
            <a:t>1ère date limite de soumission 23 septembre</a:t>
          </a:r>
          <a:endParaRPr lang="en-US" sz="1800" b="1">
            <a:latin typeface="Arial"/>
            <a:cs typeface="Arial"/>
          </a:endParaRPr>
        </a:p>
      </dgm:t>
    </dgm:pt>
    <dgm:pt modelId="{F9C889BB-E5AF-448A-9973-AD19148E5539}" type="parTrans" cxnId="{BA74C5A8-05F7-4DC4-83FF-3907C9AA0649}">
      <dgm:prSet/>
      <dgm:spPr/>
      <dgm:t>
        <a:bodyPr/>
        <a:lstStyle/>
        <a:p>
          <a:endParaRPr lang="en-US" sz="1600"/>
        </a:p>
      </dgm:t>
    </dgm:pt>
    <dgm:pt modelId="{8A02E9EE-C05D-42FB-ADE0-3B4CEDF2E66D}" type="sibTrans" cxnId="{BA74C5A8-05F7-4DC4-83FF-3907C9AA0649}">
      <dgm:prSet/>
      <dgm:spPr/>
      <dgm:t>
        <a:bodyPr/>
        <a:lstStyle/>
        <a:p>
          <a:endParaRPr lang="en-US" sz="1600"/>
        </a:p>
      </dgm:t>
    </dgm:pt>
    <dgm:pt modelId="{16EC9BFB-EB03-4017-B62A-95217F47ADE0}">
      <dgm:prSet custT="1"/>
      <dgm:spPr/>
      <dgm:t>
        <a:bodyPr/>
        <a:lstStyle/>
        <a:p>
          <a:pPr>
            <a:lnSpc>
              <a:spcPct val="100000"/>
            </a:lnSpc>
          </a:pPr>
          <a:r>
            <a:rPr lang="fr-FR" sz="1800">
              <a:latin typeface="Arial"/>
              <a:cs typeface="Arial"/>
            </a:rPr>
            <a:t>Au cours des années suivantes : demandes reçues 3 à 4 fois par an par le biais des fenêtres IRC</a:t>
          </a:r>
          <a:endParaRPr lang="en-US" sz="1800">
            <a:latin typeface="Arial"/>
            <a:cs typeface="Arial"/>
          </a:endParaRPr>
        </a:p>
      </dgm:t>
    </dgm:pt>
    <dgm:pt modelId="{3CCC8E41-8921-4A7A-8388-435652C7F0CB}" type="parTrans" cxnId="{DE8963C4-AE49-481F-AF08-501B53F213F8}">
      <dgm:prSet/>
      <dgm:spPr/>
      <dgm:t>
        <a:bodyPr/>
        <a:lstStyle/>
        <a:p>
          <a:endParaRPr lang="en-US" sz="1600"/>
        </a:p>
      </dgm:t>
    </dgm:pt>
    <dgm:pt modelId="{EE1B2150-A5A2-45E0-A7F8-FDF648C6044F}" type="sibTrans" cxnId="{DE8963C4-AE49-481F-AF08-501B53F213F8}">
      <dgm:prSet/>
      <dgm:spPr/>
      <dgm:t>
        <a:bodyPr/>
        <a:lstStyle/>
        <a:p>
          <a:endParaRPr lang="en-US" sz="1600"/>
        </a:p>
      </dgm:t>
    </dgm:pt>
    <dgm:pt modelId="{0CA8D27F-63DB-4025-8BAA-E10DD31F8DB6}">
      <dgm:prSet custT="1"/>
      <dgm:spPr/>
      <dgm:t>
        <a:bodyPr/>
        <a:lstStyle/>
        <a:p>
          <a:pPr>
            <a:lnSpc>
              <a:spcPct val="100000"/>
            </a:lnSpc>
          </a:pPr>
          <a:r>
            <a:rPr lang="fr-FR" sz="1800">
              <a:latin typeface="Arial"/>
              <a:cs typeface="Arial"/>
            </a:rPr>
            <a:t>Gavi peut fournir des assistants techniques (consultants) pour soutenir le développement des applications si nécessaire</a:t>
          </a:r>
          <a:endParaRPr lang="en-US" sz="1800">
            <a:latin typeface="Arial"/>
            <a:cs typeface="Arial"/>
          </a:endParaRPr>
        </a:p>
      </dgm:t>
    </dgm:pt>
    <dgm:pt modelId="{BAC31C9E-8F7E-4EC2-BD8B-9C24D31DEF05}" type="parTrans" cxnId="{EAA261DE-FAEC-4E00-A124-15DBE067457B}">
      <dgm:prSet/>
      <dgm:spPr/>
      <dgm:t>
        <a:bodyPr/>
        <a:lstStyle/>
        <a:p>
          <a:endParaRPr lang="en-US" sz="1600"/>
        </a:p>
      </dgm:t>
    </dgm:pt>
    <dgm:pt modelId="{5AF8A2EE-5A18-4D70-9420-ADA1C142B932}" type="sibTrans" cxnId="{EAA261DE-FAEC-4E00-A124-15DBE067457B}">
      <dgm:prSet/>
      <dgm:spPr/>
      <dgm:t>
        <a:bodyPr/>
        <a:lstStyle/>
        <a:p>
          <a:endParaRPr lang="en-US" sz="1600"/>
        </a:p>
      </dgm:t>
    </dgm:pt>
    <dgm:pt modelId="{7C195C38-60C9-427D-A9E3-1C824F93E362}" type="pres">
      <dgm:prSet presAssocID="{10BEBC21-F333-444E-A11E-D51C3D4F8415}" presName="root" presStyleCnt="0">
        <dgm:presLayoutVars>
          <dgm:dir/>
          <dgm:resizeHandles val="exact"/>
        </dgm:presLayoutVars>
      </dgm:prSet>
      <dgm:spPr/>
    </dgm:pt>
    <dgm:pt modelId="{4F669714-42DF-446E-907C-5FF6960C4287}" type="pres">
      <dgm:prSet presAssocID="{870AC6ED-42BB-4516-9CDE-E8D110A53B7D}" presName="compNode" presStyleCnt="0"/>
      <dgm:spPr/>
    </dgm:pt>
    <dgm:pt modelId="{0844EF26-44D0-40D6-AC4E-EE73F7626992}" type="pres">
      <dgm:prSet presAssocID="{870AC6ED-42BB-4516-9CDE-E8D110A53B7D}" presName="bgRect" presStyleLbl="bgShp" presStyleIdx="0" presStyleCnt="4"/>
      <dgm:spPr/>
    </dgm:pt>
    <dgm:pt modelId="{6DC41382-7AB9-4CA9-9B93-C9AD3AF22FDF}" type="pres">
      <dgm:prSet presAssocID="{870AC6ED-42BB-4516-9CDE-E8D110A53B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cket"/>
        </a:ext>
      </dgm:extLst>
    </dgm:pt>
    <dgm:pt modelId="{F341FCF0-88B0-437D-BD4C-80174ACFE8B9}" type="pres">
      <dgm:prSet presAssocID="{870AC6ED-42BB-4516-9CDE-E8D110A53B7D}" presName="spaceRect" presStyleCnt="0"/>
      <dgm:spPr/>
    </dgm:pt>
    <dgm:pt modelId="{B6C2BD30-CF0A-41BE-A2AA-7FA096559BAD}" type="pres">
      <dgm:prSet presAssocID="{870AC6ED-42BB-4516-9CDE-E8D110A53B7D}" presName="parTx" presStyleLbl="revTx" presStyleIdx="0" presStyleCnt="4">
        <dgm:presLayoutVars>
          <dgm:chMax val="0"/>
          <dgm:chPref val="0"/>
        </dgm:presLayoutVars>
      </dgm:prSet>
      <dgm:spPr/>
    </dgm:pt>
    <dgm:pt modelId="{FBE372A0-ACEE-4558-AF18-8CFABDF04797}" type="pres">
      <dgm:prSet presAssocID="{11F9DD4E-2B32-4DC2-B6C1-7E40F94C76E9}" presName="sibTrans" presStyleCnt="0"/>
      <dgm:spPr/>
    </dgm:pt>
    <dgm:pt modelId="{19D77233-2FFC-4555-A40F-68FE52F15BD1}" type="pres">
      <dgm:prSet presAssocID="{8B73BAA7-69C0-4045-BDD5-1AEF393BF170}" presName="compNode" presStyleCnt="0"/>
      <dgm:spPr/>
    </dgm:pt>
    <dgm:pt modelId="{D9F6A2B8-C324-4396-BA7B-B77B5965C525}" type="pres">
      <dgm:prSet presAssocID="{8B73BAA7-69C0-4045-BDD5-1AEF393BF170}" presName="bgRect" presStyleLbl="bgShp" presStyleIdx="1" presStyleCnt="4"/>
      <dgm:spPr/>
    </dgm:pt>
    <dgm:pt modelId="{D0BA1492-D0AA-4DB1-A7EC-DB5021EF0165}" type="pres">
      <dgm:prSet presAssocID="{8B73BAA7-69C0-4045-BDD5-1AEF393BF1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Europe-Africa"/>
        </a:ext>
      </dgm:extLst>
    </dgm:pt>
    <dgm:pt modelId="{A696D1AE-5D2A-4C66-A13A-12A7AD020906}" type="pres">
      <dgm:prSet presAssocID="{8B73BAA7-69C0-4045-BDD5-1AEF393BF170}" presName="spaceRect" presStyleCnt="0"/>
      <dgm:spPr/>
    </dgm:pt>
    <dgm:pt modelId="{C1B00187-BCB4-4786-94B3-E399C220E32E}" type="pres">
      <dgm:prSet presAssocID="{8B73BAA7-69C0-4045-BDD5-1AEF393BF170}" presName="parTx" presStyleLbl="revTx" presStyleIdx="1" presStyleCnt="4">
        <dgm:presLayoutVars>
          <dgm:chMax val="0"/>
          <dgm:chPref val="0"/>
        </dgm:presLayoutVars>
      </dgm:prSet>
      <dgm:spPr/>
    </dgm:pt>
    <dgm:pt modelId="{ED2DD0A6-F214-480E-ACD6-9E6D73735135}" type="pres">
      <dgm:prSet presAssocID="{8A02E9EE-C05D-42FB-ADE0-3B4CEDF2E66D}" presName="sibTrans" presStyleCnt="0"/>
      <dgm:spPr/>
    </dgm:pt>
    <dgm:pt modelId="{042203EF-B9DB-4F0D-90AD-2C15F90E2E9A}" type="pres">
      <dgm:prSet presAssocID="{16EC9BFB-EB03-4017-B62A-95217F47ADE0}" presName="compNode" presStyleCnt="0"/>
      <dgm:spPr/>
    </dgm:pt>
    <dgm:pt modelId="{839F885C-963A-4D7D-93FF-146B65BCEDF3}" type="pres">
      <dgm:prSet presAssocID="{16EC9BFB-EB03-4017-B62A-95217F47ADE0}" presName="bgRect" presStyleLbl="bgShp" presStyleIdx="2" presStyleCnt="4"/>
      <dgm:spPr/>
    </dgm:pt>
    <dgm:pt modelId="{B5EA2197-6F29-4A26-B254-885F41D4442D}" type="pres">
      <dgm:prSet presAssocID="{16EC9BFB-EB03-4017-B62A-95217F47AD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088DB657-3EDA-435E-92B3-710E7981EF54}" type="pres">
      <dgm:prSet presAssocID="{16EC9BFB-EB03-4017-B62A-95217F47ADE0}" presName="spaceRect" presStyleCnt="0"/>
      <dgm:spPr/>
    </dgm:pt>
    <dgm:pt modelId="{563C3B8A-5321-4F13-93DF-417784CD720D}" type="pres">
      <dgm:prSet presAssocID="{16EC9BFB-EB03-4017-B62A-95217F47ADE0}" presName="parTx" presStyleLbl="revTx" presStyleIdx="2" presStyleCnt="4">
        <dgm:presLayoutVars>
          <dgm:chMax val="0"/>
          <dgm:chPref val="0"/>
        </dgm:presLayoutVars>
      </dgm:prSet>
      <dgm:spPr/>
    </dgm:pt>
    <dgm:pt modelId="{905D2C4C-B3FC-4256-818D-F32DF0E450AD}" type="pres">
      <dgm:prSet presAssocID="{EE1B2150-A5A2-45E0-A7F8-FDF648C6044F}" presName="sibTrans" presStyleCnt="0"/>
      <dgm:spPr/>
    </dgm:pt>
    <dgm:pt modelId="{5B438C45-3DEC-4223-AF67-5A49DFEA22DC}" type="pres">
      <dgm:prSet presAssocID="{0CA8D27F-63DB-4025-8BAA-E10DD31F8DB6}" presName="compNode" presStyleCnt="0"/>
      <dgm:spPr/>
    </dgm:pt>
    <dgm:pt modelId="{A7964458-AE76-4C03-9337-F03354DB2CF6}" type="pres">
      <dgm:prSet presAssocID="{0CA8D27F-63DB-4025-8BAA-E10DD31F8DB6}" presName="bgRect" presStyleLbl="bgShp" presStyleIdx="3" presStyleCnt="4"/>
      <dgm:spPr/>
    </dgm:pt>
    <dgm:pt modelId="{FB91E11A-8967-4A07-BD34-CDC7D0F0EBC7}" type="pres">
      <dgm:prSet presAssocID="{0CA8D27F-63DB-4025-8BAA-E10DD31F8DB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E8E66DB3-B957-4629-9CFB-9899301CE5F4}" type="pres">
      <dgm:prSet presAssocID="{0CA8D27F-63DB-4025-8BAA-E10DD31F8DB6}" presName="spaceRect" presStyleCnt="0"/>
      <dgm:spPr/>
    </dgm:pt>
    <dgm:pt modelId="{8E103AFC-EFED-4296-9AFE-B5F9160F795C}" type="pres">
      <dgm:prSet presAssocID="{0CA8D27F-63DB-4025-8BAA-E10DD31F8DB6}" presName="parTx" presStyleLbl="revTx" presStyleIdx="3" presStyleCnt="4">
        <dgm:presLayoutVars>
          <dgm:chMax val="0"/>
          <dgm:chPref val="0"/>
        </dgm:presLayoutVars>
      </dgm:prSet>
      <dgm:spPr/>
    </dgm:pt>
  </dgm:ptLst>
  <dgm:cxnLst>
    <dgm:cxn modelId="{15206105-DB35-482A-8771-67E6F331EA04}" type="presOf" srcId="{0CA8D27F-63DB-4025-8BAA-E10DD31F8DB6}" destId="{8E103AFC-EFED-4296-9AFE-B5F9160F795C}" srcOrd="0" destOrd="0" presId="urn:microsoft.com/office/officeart/2018/2/layout/IconVerticalSolidList"/>
    <dgm:cxn modelId="{46866523-20B2-4A8B-881B-883556F87215}" srcId="{10BEBC21-F333-444E-A11E-D51C3D4F8415}" destId="{870AC6ED-42BB-4516-9CDE-E8D110A53B7D}" srcOrd="0" destOrd="0" parTransId="{386771F0-88BF-4DBF-BE89-9A3FFF88EF12}" sibTransId="{11F9DD4E-2B32-4DC2-B6C1-7E40F94C76E9}"/>
    <dgm:cxn modelId="{6A88A853-A3FB-479B-AB82-322A8C8367BD}" type="presOf" srcId="{8B73BAA7-69C0-4045-BDD5-1AEF393BF170}" destId="{C1B00187-BCB4-4786-94B3-E399C220E32E}" srcOrd="0" destOrd="0" presId="urn:microsoft.com/office/officeart/2018/2/layout/IconVerticalSolidList"/>
    <dgm:cxn modelId="{BA74C5A8-05F7-4DC4-83FF-3907C9AA0649}" srcId="{10BEBC21-F333-444E-A11E-D51C3D4F8415}" destId="{8B73BAA7-69C0-4045-BDD5-1AEF393BF170}" srcOrd="1" destOrd="0" parTransId="{F9C889BB-E5AF-448A-9973-AD19148E5539}" sibTransId="{8A02E9EE-C05D-42FB-ADE0-3B4CEDF2E66D}"/>
    <dgm:cxn modelId="{A38854A9-FE4E-4195-8BD6-6532339D9015}" type="presOf" srcId="{10BEBC21-F333-444E-A11E-D51C3D4F8415}" destId="{7C195C38-60C9-427D-A9E3-1C824F93E362}" srcOrd="0" destOrd="0" presId="urn:microsoft.com/office/officeart/2018/2/layout/IconVerticalSolidList"/>
    <dgm:cxn modelId="{DE8963C4-AE49-481F-AF08-501B53F213F8}" srcId="{10BEBC21-F333-444E-A11E-D51C3D4F8415}" destId="{16EC9BFB-EB03-4017-B62A-95217F47ADE0}" srcOrd="2" destOrd="0" parTransId="{3CCC8E41-8921-4A7A-8388-435652C7F0CB}" sibTransId="{EE1B2150-A5A2-45E0-A7F8-FDF648C6044F}"/>
    <dgm:cxn modelId="{E6CD4ED9-8338-46C5-B3EC-C2597212E187}" type="presOf" srcId="{16EC9BFB-EB03-4017-B62A-95217F47ADE0}" destId="{563C3B8A-5321-4F13-93DF-417784CD720D}" srcOrd="0" destOrd="0" presId="urn:microsoft.com/office/officeart/2018/2/layout/IconVerticalSolidList"/>
    <dgm:cxn modelId="{EAA261DE-FAEC-4E00-A124-15DBE067457B}" srcId="{10BEBC21-F333-444E-A11E-D51C3D4F8415}" destId="{0CA8D27F-63DB-4025-8BAA-E10DD31F8DB6}" srcOrd="3" destOrd="0" parTransId="{BAC31C9E-8F7E-4EC2-BD8B-9C24D31DEF05}" sibTransId="{5AF8A2EE-5A18-4D70-9420-ADA1C142B932}"/>
    <dgm:cxn modelId="{0FAACBF7-82CC-4EDE-B8CF-1B2AF750D3CD}" type="presOf" srcId="{870AC6ED-42BB-4516-9CDE-E8D110A53B7D}" destId="{B6C2BD30-CF0A-41BE-A2AA-7FA096559BAD}" srcOrd="0" destOrd="0" presId="urn:microsoft.com/office/officeart/2018/2/layout/IconVerticalSolidList"/>
    <dgm:cxn modelId="{EDC1B215-3D1D-404B-8384-BB4CC68D9DE9}" type="presParOf" srcId="{7C195C38-60C9-427D-A9E3-1C824F93E362}" destId="{4F669714-42DF-446E-907C-5FF6960C4287}" srcOrd="0" destOrd="0" presId="urn:microsoft.com/office/officeart/2018/2/layout/IconVerticalSolidList"/>
    <dgm:cxn modelId="{8B0B57E3-56C5-414F-8045-A48D40BB90E6}" type="presParOf" srcId="{4F669714-42DF-446E-907C-5FF6960C4287}" destId="{0844EF26-44D0-40D6-AC4E-EE73F7626992}" srcOrd="0" destOrd="0" presId="urn:microsoft.com/office/officeart/2018/2/layout/IconVerticalSolidList"/>
    <dgm:cxn modelId="{2D4306C4-8769-42B3-A492-51BC3E10C7D5}" type="presParOf" srcId="{4F669714-42DF-446E-907C-5FF6960C4287}" destId="{6DC41382-7AB9-4CA9-9B93-C9AD3AF22FDF}" srcOrd="1" destOrd="0" presId="urn:microsoft.com/office/officeart/2018/2/layout/IconVerticalSolidList"/>
    <dgm:cxn modelId="{CD46ED49-2552-4FA6-9B5A-A17045E29E77}" type="presParOf" srcId="{4F669714-42DF-446E-907C-5FF6960C4287}" destId="{F341FCF0-88B0-437D-BD4C-80174ACFE8B9}" srcOrd="2" destOrd="0" presId="urn:microsoft.com/office/officeart/2018/2/layout/IconVerticalSolidList"/>
    <dgm:cxn modelId="{9B4E54C4-AC87-41D4-9337-C5CBBD660303}" type="presParOf" srcId="{4F669714-42DF-446E-907C-5FF6960C4287}" destId="{B6C2BD30-CF0A-41BE-A2AA-7FA096559BAD}" srcOrd="3" destOrd="0" presId="urn:microsoft.com/office/officeart/2018/2/layout/IconVerticalSolidList"/>
    <dgm:cxn modelId="{5B25C9C4-142A-4235-A4C3-5803F35AE49E}" type="presParOf" srcId="{7C195C38-60C9-427D-A9E3-1C824F93E362}" destId="{FBE372A0-ACEE-4558-AF18-8CFABDF04797}" srcOrd="1" destOrd="0" presId="urn:microsoft.com/office/officeart/2018/2/layout/IconVerticalSolidList"/>
    <dgm:cxn modelId="{340EC7F8-788F-4646-91D7-1B5E77625AAC}" type="presParOf" srcId="{7C195C38-60C9-427D-A9E3-1C824F93E362}" destId="{19D77233-2FFC-4555-A40F-68FE52F15BD1}" srcOrd="2" destOrd="0" presId="urn:microsoft.com/office/officeart/2018/2/layout/IconVerticalSolidList"/>
    <dgm:cxn modelId="{03109644-468B-42EC-B218-42B31581608A}" type="presParOf" srcId="{19D77233-2FFC-4555-A40F-68FE52F15BD1}" destId="{D9F6A2B8-C324-4396-BA7B-B77B5965C525}" srcOrd="0" destOrd="0" presId="urn:microsoft.com/office/officeart/2018/2/layout/IconVerticalSolidList"/>
    <dgm:cxn modelId="{C1355F0D-8453-412A-A3A5-76CADA0EE683}" type="presParOf" srcId="{19D77233-2FFC-4555-A40F-68FE52F15BD1}" destId="{D0BA1492-D0AA-4DB1-A7EC-DB5021EF0165}" srcOrd="1" destOrd="0" presId="urn:microsoft.com/office/officeart/2018/2/layout/IconVerticalSolidList"/>
    <dgm:cxn modelId="{9EFC340C-A12F-400C-8BAF-C156B5ADBB4F}" type="presParOf" srcId="{19D77233-2FFC-4555-A40F-68FE52F15BD1}" destId="{A696D1AE-5D2A-4C66-A13A-12A7AD020906}" srcOrd="2" destOrd="0" presId="urn:microsoft.com/office/officeart/2018/2/layout/IconVerticalSolidList"/>
    <dgm:cxn modelId="{5C4A21B4-9654-47BA-8DF1-B40D85217D2A}" type="presParOf" srcId="{19D77233-2FFC-4555-A40F-68FE52F15BD1}" destId="{C1B00187-BCB4-4786-94B3-E399C220E32E}" srcOrd="3" destOrd="0" presId="urn:microsoft.com/office/officeart/2018/2/layout/IconVerticalSolidList"/>
    <dgm:cxn modelId="{B778611F-9F87-443A-93D0-5B0778CDEEC2}" type="presParOf" srcId="{7C195C38-60C9-427D-A9E3-1C824F93E362}" destId="{ED2DD0A6-F214-480E-ACD6-9E6D73735135}" srcOrd="3" destOrd="0" presId="urn:microsoft.com/office/officeart/2018/2/layout/IconVerticalSolidList"/>
    <dgm:cxn modelId="{940076A8-DC39-48FF-A19C-6C0E73E37B31}" type="presParOf" srcId="{7C195C38-60C9-427D-A9E3-1C824F93E362}" destId="{042203EF-B9DB-4F0D-90AD-2C15F90E2E9A}" srcOrd="4" destOrd="0" presId="urn:microsoft.com/office/officeart/2018/2/layout/IconVerticalSolidList"/>
    <dgm:cxn modelId="{A02D0A75-A52A-4556-A923-74A98D8EE472}" type="presParOf" srcId="{042203EF-B9DB-4F0D-90AD-2C15F90E2E9A}" destId="{839F885C-963A-4D7D-93FF-146B65BCEDF3}" srcOrd="0" destOrd="0" presId="urn:microsoft.com/office/officeart/2018/2/layout/IconVerticalSolidList"/>
    <dgm:cxn modelId="{94369724-8C4B-4E52-9ED4-AB3A4F60DE1D}" type="presParOf" srcId="{042203EF-B9DB-4F0D-90AD-2C15F90E2E9A}" destId="{B5EA2197-6F29-4A26-B254-885F41D4442D}" srcOrd="1" destOrd="0" presId="urn:microsoft.com/office/officeart/2018/2/layout/IconVerticalSolidList"/>
    <dgm:cxn modelId="{7B6E8FFF-53A5-4B32-90D7-356BF90D2198}" type="presParOf" srcId="{042203EF-B9DB-4F0D-90AD-2C15F90E2E9A}" destId="{088DB657-3EDA-435E-92B3-710E7981EF54}" srcOrd="2" destOrd="0" presId="urn:microsoft.com/office/officeart/2018/2/layout/IconVerticalSolidList"/>
    <dgm:cxn modelId="{6D38662C-F414-44DA-A851-5527BB279173}" type="presParOf" srcId="{042203EF-B9DB-4F0D-90AD-2C15F90E2E9A}" destId="{563C3B8A-5321-4F13-93DF-417784CD720D}" srcOrd="3" destOrd="0" presId="urn:microsoft.com/office/officeart/2018/2/layout/IconVerticalSolidList"/>
    <dgm:cxn modelId="{94989C26-BABC-4A63-8D8B-3EDDFB8DC005}" type="presParOf" srcId="{7C195C38-60C9-427D-A9E3-1C824F93E362}" destId="{905D2C4C-B3FC-4256-818D-F32DF0E450AD}" srcOrd="5" destOrd="0" presId="urn:microsoft.com/office/officeart/2018/2/layout/IconVerticalSolidList"/>
    <dgm:cxn modelId="{83B0612C-25BE-4D6B-8710-1488658412C9}" type="presParOf" srcId="{7C195C38-60C9-427D-A9E3-1C824F93E362}" destId="{5B438C45-3DEC-4223-AF67-5A49DFEA22DC}" srcOrd="6" destOrd="0" presId="urn:microsoft.com/office/officeart/2018/2/layout/IconVerticalSolidList"/>
    <dgm:cxn modelId="{6D9BF6E4-642D-41A2-93C2-0CF577E6991B}" type="presParOf" srcId="{5B438C45-3DEC-4223-AF67-5A49DFEA22DC}" destId="{A7964458-AE76-4C03-9337-F03354DB2CF6}" srcOrd="0" destOrd="0" presId="urn:microsoft.com/office/officeart/2018/2/layout/IconVerticalSolidList"/>
    <dgm:cxn modelId="{D89044DB-6B8D-4147-B88C-31BAE968AAAC}" type="presParOf" srcId="{5B438C45-3DEC-4223-AF67-5A49DFEA22DC}" destId="{FB91E11A-8967-4A07-BD34-CDC7D0F0EBC7}" srcOrd="1" destOrd="0" presId="urn:microsoft.com/office/officeart/2018/2/layout/IconVerticalSolidList"/>
    <dgm:cxn modelId="{CE4D01B6-2E57-4A8F-98C9-C3259555CA37}" type="presParOf" srcId="{5B438C45-3DEC-4223-AF67-5A49DFEA22DC}" destId="{E8E66DB3-B957-4629-9CFB-9899301CE5F4}" srcOrd="2" destOrd="0" presId="urn:microsoft.com/office/officeart/2018/2/layout/IconVerticalSolidList"/>
    <dgm:cxn modelId="{3D58D7AF-AC59-4F6C-A2B9-A877C452605E}" type="presParOf" srcId="{5B438C45-3DEC-4223-AF67-5A49DFEA22DC}" destId="{8E103AFC-EFED-4296-9AFE-B5F9160F79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4EF26-44D0-40D6-AC4E-EE73F7626992}">
      <dsp:nvSpPr>
        <dsp:cNvPr id="0" name=""/>
        <dsp:cNvSpPr/>
      </dsp:nvSpPr>
      <dsp:spPr>
        <a:xfrm>
          <a:off x="0" y="1986"/>
          <a:ext cx="6159817" cy="1006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41382-7AB9-4CA9-9B93-C9AD3AF22FDF}">
      <dsp:nvSpPr>
        <dsp:cNvPr id="0" name=""/>
        <dsp:cNvSpPr/>
      </dsp:nvSpPr>
      <dsp:spPr>
        <a:xfrm>
          <a:off x="304537" y="228502"/>
          <a:ext cx="553705" cy="553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C2BD30-CF0A-41BE-A2AA-7FA096559BAD}">
      <dsp:nvSpPr>
        <dsp:cNvPr id="0" name=""/>
        <dsp:cNvSpPr/>
      </dsp:nvSpPr>
      <dsp:spPr>
        <a:xfrm>
          <a:off x="1162781" y="1986"/>
          <a:ext cx="4997036" cy="100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46" tIns="106546" rIns="106546" bIns="106546" numCol="1" spcCol="1270" anchor="ctr" anchorCtr="0">
          <a:noAutofit/>
        </a:bodyPr>
        <a:lstStyle/>
        <a:p>
          <a:pPr marL="0" lvl="0" indent="0" algn="l" defTabSz="800100">
            <a:lnSpc>
              <a:spcPct val="100000"/>
            </a:lnSpc>
            <a:spcBef>
              <a:spcPct val="0"/>
            </a:spcBef>
            <a:spcAft>
              <a:spcPct val="35000"/>
            </a:spcAft>
            <a:buNone/>
          </a:pPr>
          <a:r>
            <a:rPr lang="fr-FR" sz="1800" kern="1200">
              <a:latin typeface="Arial"/>
              <a:cs typeface="Arial"/>
            </a:rPr>
            <a:t>Programme lancé le 12 juin 2024</a:t>
          </a:r>
          <a:endParaRPr lang="en-US" sz="1800" b="1" kern="1200">
            <a:latin typeface="Arial"/>
            <a:cs typeface="Arial"/>
          </a:endParaRPr>
        </a:p>
      </dsp:txBody>
      <dsp:txXfrm>
        <a:off x="1162781" y="1986"/>
        <a:ext cx="4997036" cy="1006737"/>
      </dsp:txXfrm>
    </dsp:sp>
    <dsp:sp modelId="{D9F6A2B8-C324-4396-BA7B-B77B5965C525}">
      <dsp:nvSpPr>
        <dsp:cNvPr id="0" name=""/>
        <dsp:cNvSpPr/>
      </dsp:nvSpPr>
      <dsp:spPr>
        <a:xfrm>
          <a:off x="0" y="1260407"/>
          <a:ext cx="6159817" cy="1006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BA1492-D0AA-4DB1-A7EC-DB5021EF0165}">
      <dsp:nvSpPr>
        <dsp:cNvPr id="0" name=""/>
        <dsp:cNvSpPr/>
      </dsp:nvSpPr>
      <dsp:spPr>
        <a:xfrm>
          <a:off x="304537" y="1486923"/>
          <a:ext cx="553705" cy="553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B00187-BCB4-4786-94B3-E399C220E32E}">
      <dsp:nvSpPr>
        <dsp:cNvPr id="0" name=""/>
        <dsp:cNvSpPr/>
      </dsp:nvSpPr>
      <dsp:spPr>
        <a:xfrm>
          <a:off x="1162781" y="1260407"/>
          <a:ext cx="4997036" cy="100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46" tIns="106546" rIns="106546" bIns="106546" numCol="1" spcCol="1270" anchor="ctr" anchorCtr="0">
          <a:noAutofit/>
        </a:bodyPr>
        <a:lstStyle/>
        <a:p>
          <a:pPr marL="0" lvl="0" indent="0" algn="l" defTabSz="800100" rtl="0">
            <a:lnSpc>
              <a:spcPct val="100000"/>
            </a:lnSpc>
            <a:spcBef>
              <a:spcPct val="0"/>
            </a:spcBef>
            <a:spcAft>
              <a:spcPct val="35000"/>
            </a:spcAft>
            <a:buNone/>
          </a:pPr>
          <a:r>
            <a:rPr lang="fr-FR" sz="1800" kern="1200">
              <a:latin typeface="Arial"/>
              <a:cs typeface="Arial"/>
            </a:rPr>
            <a:t>1ère date limite de soumission 23 septembre</a:t>
          </a:r>
          <a:endParaRPr lang="en-US" sz="1800" b="1" kern="1200">
            <a:latin typeface="Arial"/>
            <a:cs typeface="Arial"/>
          </a:endParaRPr>
        </a:p>
      </dsp:txBody>
      <dsp:txXfrm>
        <a:off x="1162781" y="1260407"/>
        <a:ext cx="4997036" cy="1006737"/>
      </dsp:txXfrm>
    </dsp:sp>
    <dsp:sp modelId="{839F885C-963A-4D7D-93FF-146B65BCEDF3}">
      <dsp:nvSpPr>
        <dsp:cNvPr id="0" name=""/>
        <dsp:cNvSpPr/>
      </dsp:nvSpPr>
      <dsp:spPr>
        <a:xfrm>
          <a:off x="0" y="2518829"/>
          <a:ext cx="6159817" cy="1006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A2197-6F29-4A26-B254-885F41D4442D}">
      <dsp:nvSpPr>
        <dsp:cNvPr id="0" name=""/>
        <dsp:cNvSpPr/>
      </dsp:nvSpPr>
      <dsp:spPr>
        <a:xfrm>
          <a:off x="304537" y="2745344"/>
          <a:ext cx="553705" cy="553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3C3B8A-5321-4F13-93DF-417784CD720D}">
      <dsp:nvSpPr>
        <dsp:cNvPr id="0" name=""/>
        <dsp:cNvSpPr/>
      </dsp:nvSpPr>
      <dsp:spPr>
        <a:xfrm>
          <a:off x="1162781" y="2518829"/>
          <a:ext cx="4997036" cy="100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46" tIns="106546" rIns="106546" bIns="106546" numCol="1" spcCol="1270" anchor="ctr" anchorCtr="0">
          <a:noAutofit/>
        </a:bodyPr>
        <a:lstStyle/>
        <a:p>
          <a:pPr marL="0" lvl="0" indent="0" algn="l" defTabSz="800100">
            <a:lnSpc>
              <a:spcPct val="100000"/>
            </a:lnSpc>
            <a:spcBef>
              <a:spcPct val="0"/>
            </a:spcBef>
            <a:spcAft>
              <a:spcPct val="35000"/>
            </a:spcAft>
            <a:buNone/>
          </a:pPr>
          <a:r>
            <a:rPr lang="fr-FR" sz="1800" kern="1200">
              <a:latin typeface="Arial"/>
              <a:cs typeface="Arial"/>
            </a:rPr>
            <a:t>Au cours des années suivantes : demandes reçues 3 à 4 fois par an par le biais des fenêtres IRC</a:t>
          </a:r>
          <a:endParaRPr lang="en-US" sz="1800" kern="1200">
            <a:latin typeface="Arial"/>
            <a:cs typeface="Arial"/>
          </a:endParaRPr>
        </a:p>
      </dsp:txBody>
      <dsp:txXfrm>
        <a:off x="1162781" y="2518829"/>
        <a:ext cx="4997036" cy="1006737"/>
      </dsp:txXfrm>
    </dsp:sp>
    <dsp:sp modelId="{A7964458-AE76-4C03-9337-F03354DB2CF6}">
      <dsp:nvSpPr>
        <dsp:cNvPr id="0" name=""/>
        <dsp:cNvSpPr/>
      </dsp:nvSpPr>
      <dsp:spPr>
        <a:xfrm>
          <a:off x="0" y="3777250"/>
          <a:ext cx="6159817" cy="1006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1E11A-8967-4A07-BD34-CDC7D0F0EBC7}">
      <dsp:nvSpPr>
        <dsp:cNvPr id="0" name=""/>
        <dsp:cNvSpPr/>
      </dsp:nvSpPr>
      <dsp:spPr>
        <a:xfrm>
          <a:off x="304537" y="4003766"/>
          <a:ext cx="553705" cy="5537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103AFC-EFED-4296-9AFE-B5F9160F795C}">
      <dsp:nvSpPr>
        <dsp:cNvPr id="0" name=""/>
        <dsp:cNvSpPr/>
      </dsp:nvSpPr>
      <dsp:spPr>
        <a:xfrm>
          <a:off x="1162781" y="3777250"/>
          <a:ext cx="4997036" cy="1006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546" tIns="106546" rIns="106546" bIns="106546" numCol="1" spcCol="1270" anchor="ctr" anchorCtr="0">
          <a:noAutofit/>
        </a:bodyPr>
        <a:lstStyle/>
        <a:p>
          <a:pPr marL="0" lvl="0" indent="0" algn="l" defTabSz="800100">
            <a:lnSpc>
              <a:spcPct val="100000"/>
            </a:lnSpc>
            <a:spcBef>
              <a:spcPct val="0"/>
            </a:spcBef>
            <a:spcAft>
              <a:spcPct val="35000"/>
            </a:spcAft>
            <a:buNone/>
          </a:pPr>
          <a:r>
            <a:rPr lang="fr-FR" sz="1800" kern="1200">
              <a:latin typeface="Arial"/>
              <a:cs typeface="Arial"/>
            </a:rPr>
            <a:t>Gavi peut fournir des assistants techniques (consultants) pour soutenir le développement des applications si nécessaire</a:t>
          </a:r>
          <a:endParaRPr lang="en-US" sz="1800" kern="1200">
            <a:latin typeface="Arial"/>
            <a:cs typeface="Arial"/>
          </a:endParaRPr>
        </a:p>
      </dsp:txBody>
      <dsp:txXfrm>
        <a:off x="1162781" y="3777250"/>
        <a:ext cx="4997036" cy="10067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AE5B8-1887-744D-B3C4-E3B6006B5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64E8A97F-06D7-884B-8B46-968602B43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55DCC0-6116-C243-966D-E1A927F582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2D543-721A-CF4A-A41A-C589B71FF5FE}" type="slidenum">
              <a:rPr lang="en-GB" smtClean="0"/>
              <a:t>‹#›</a:t>
            </a:fld>
            <a:endParaRPr lang="en-GB"/>
          </a:p>
        </p:txBody>
      </p:sp>
    </p:spTree>
    <p:extLst>
      <p:ext uri="{BB962C8B-B14F-4D97-AF65-F5344CB8AC3E}">
        <p14:creationId xmlns:p14="http://schemas.microsoft.com/office/powerpoint/2010/main" val="427879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02DF4-D578-9E44-A905-1D4F1D9996EB}"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49A3-D38C-2F4A-9EF6-13EF087A7D7F}" type="slidenum">
              <a:rPr lang="en-GB" smtClean="0"/>
              <a:t>‹#›</a:t>
            </a:fld>
            <a:endParaRPr lang="en-GB"/>
          </a:p>
        </p:txBody>
      </p:sp>
    </p:spTree>
    <p:extLst>
      <p:ext uri="{BB962C8B-B14F-4D97-AF65-F5344CB8AC3E}">
        <p14:creationId xmlns:p14="http://schemas.microsoft.com/office/powerpoint/2010/main" val="45559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WHO HCW gives Ebola vaccine to aid worker in </a:t>
            </a:r>
            <a:r>
              <a:rPr lang="en-US" err="1"/>
              <a:t>Mbandaka</a:t>
            </a:r>
            <a:r>
              <a:rPr lang="en-US"/>
              <a:t>, DRC (AP/Sam Mednick)</a:t>
            </a:r>
          </a:p>
        </p:txBody>
      </p:sp>
      <p:sp>
        <p:nvSpPr>
          <p:cNvPr id="4" name="Slide Number Placeholder 3"/>
          <p:cNvSpPr>
            <a:spLocks noGrp="1"/>
          </p:cNvSpPr>
          <p:nvPr>
            <p:ph type="sldNum" sz="quarter" idx="5"/>
          </p:nvPr>
        </p:nvSpPr>
        <p:spPr/>
        <p:txBody>
          <a:bodyPr/>
          <a:lstStyle/>
          <a:p>
            <a:fld id="{4C5B49A3-D38C-2F4A-9EF6-13EF087A7D7F}" type="slidenum">
              <a:rPr lang="en-GB" smtClean="0"/>
              <a:t>1</a:t>
            </a:fld>
            <a:endParaRPr lang="en-GB"/>
          </a:p>
        </p:txBody>
      </p:sp>
    </p:spTree>
    <p:extLst>
      <p:ext uri="{BB962C8B-B14F-4D97-AF65-F5344CB8AC3E}">
        <p14:creationId xmlns:p14="http://schemas.microsoft.com/office/powerpoint/2010/main" val="201986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49A3-D38C-2F4A-9EF6-13EF087A7D7F}" type="slidenum">
              <a:rPr lang="en-GB" smtClean="0"/>
              <a:t>19</a:t>
            </a:fld>
            <a:endParaRPr lang="en-GB"/>
          </a:p>
        </p:txBody>
      </p:sp>
    </p:spTree>
    <p:extLst>
      <p:ext uri="{BB962C8B-B14F-4D97-AF65-F5344CB8AC3E}">
        <p14:creationId xmlns:p14="http://schemas.microsoft.com/office/powerpoint/2010/main" val="192023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Gabon, South Africa– eligible SAGE but not Gavi eligible</a:t>
            </a:r>
          </a:p>
          <a:p>
            <a:r>
              <a:rPr lang="en-US"/>
              <a:t>Eq Guinea – at risk but not Gavi eligible</a:t>
            </a:r>
          </a:p>
        </p:txBody>
      </p:sp>
      <p:sp>
        <p:nvSpPr>
          <p:cNvPr id="4" name="Slide Number Placeholder 3"/>
          <p:cNvSpPr>
            <a:spLocks noGrp="1"/>
          </p:cNvSpPr>
          <p:nvPr>
            <p:ph type="sldNum" sz="quarter" idx="5"/>
          </p:nvPr>
        </p:nvSpPr>
        <p:spPr/>
        <p:txBody>
          <a:bodyPr/>
          <a:lstStyle/>
          <a:p>
            <a:fld id="{4C5B49A3-D38C-2F4A-9EF6-13EF087A7D7F}" type="slidenum">
              <a:rPr lang="en-GB" smtClean="0"/>
              <a:t>21</a:t>
            </a:fld>
            <a:endParaRPr lang="en-GB"/>
          </a:p>
        </p:txBody>
      </p:sp>
    </p:spTree>
    <p:extLst>
      <p:ext uri="{BB962C8B-B14F-4D97-AF65-F5344CB8AC3E}">
        <p14:creationId xmlns:p14="http://schemas.microsoft.com/office/powerpoint/2010/main" val="294558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49A3-D38C-2F4A-9EF6-13EF087A7D7F}" type="slidenum">
              <a:rPr lang="en-GB" smtClean="0"/>
              <a:t>3</a:t>
            </a:fld>
            <a:endParaRPr lang="en-GB"/>
          </a:p>
        </p:txBody>
      </p:sp>
    </p:spTree>
    <p:extLst>
      <p:ext uri="{BB962C8B-B14F-4D97-AF65-F5344CB8AC3E}">
        <p14:creationId xmlns:p14="http://schemas.microsoft.com/office/powerpoint/2010/main" val="115188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49A3-D38C-2F4A-9EF6-13EF087A7D7F}" type="slidenum">
              <a:rPr lang="en-GB" smtClean="0"/>
              <a:t>6</a:t>
            </a:fld>
            <a:endParaRPr lang="en-GB"/>
          </a:p>
        </p:txBody>
      </p:sp>
    </p:spTree>
    <p:extLst>
      <p:ext uri="{BB962C8B-B14F-4D97-AF65-F5344CB8AC3E}">
        <p14:creationId xmlns:p14="http://schemas.microsoft.com/office/powerpoint/2010/main" val="39663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non-Gavi eligible: purchasing doses with short shelf life from the stockpile can be explored. Waiver of repayment will need to be discussed as this is not currently done for non-Gavi eligible countries.</a:t>
            </a:r>
          </a:p>
        </p:txBody>
      </p:sp>
      <p:sp>
        <p:nvSpPr>
          <p:cNvPr id="4" name="Slide Number Placeholder 3"/>
          <p:cNvSpPr>
            <a:spLocks noGrp="1"/>
          </p:cNvSpPr>
          <p:nvPr>
            <p:ph type="sldNum" sz="quarter" idx="5"/>
          </p:nvPr>
        </p:nvSpPr>
        <p:spPr/>
        <p:txBody>
          <a:bodyPr/>
          <a:lstStyle/>
          <a:p>
            <a:fld id="{4C5B49A3-D38C-2F4A-9EF6-13EF087A7D7F}" type="slidenum">
              <a:rPr lang="en-GB" smtClean="0"/>
              <a:t>9</a:t>
            </a:fld>
            <a:endParaRPr lang="en-GB"/>
          </a:p>
        </p:txBody>
      </p:sp>
    </p:spTree>
    <p:extLst>
      <p:ext uri="{BB962C8B-B14F-4D97-AF65-F5344CB8AC3E}">
        <p14:creationId xmlns:p14="http://schemas.microsoft.com/office/powerpoint/2010/main" val="190624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49A3-D38C-2F4A-9EF6-13EF087A7D7F}" type="slidenum">
              <a:rPr lang="en-GB" smtClean="0"/>
              <a:t>10</a:t>
            </a:fld>
            <a:endParaRPr lang="en-GB"/>
          </a:p>
        </p:txBody>
      </p:sp>
    </p:spTree>
    <p:extLst>
      <p:ext uri="{BB962C8B-B14F-4D97-AF65-F5344CB8AC3E}">
        <p14:creationId xmlns:p14="http://schemas.microsoft.com/office/powerpoint/2010/main" val="212437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5B49A3-D38C-2F4A-9EF6-13EF087A7D7F}" type="slidenum">
              <a:rPr lang="en-GB" smtClean="0"/>
              <a:t>11</a:t>
            </a:fld>
            <a:endParaRPr lang="en-GB"/>
          </a:p>
        </p:txBody>
      </p:sp>
    </p:spTree>
    <p:extLst>
      <p:ext uri="{BB962C8B-B14F-4D97-AF65-F5344CB8AC3E}">
        <p14:creationId xmlns:p14="http://schemas.microsoft.com/office/powerpoint/2010/main" val="291661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87475"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1287475"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2411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side effects – stomach vesicular virus - replicates</a:t>
            </a:r>
          </a:p>
        </p:txBody>
      </p:sp>
      <p:sp>
        <p:nvSpPr>
          <p:cNvPr id="4" name="Slide Number Placeholder 3"/>
          <p:cNvSpPr>
            <a:spLocks noGrp="1"/>
          </p:cNvSpPr>
          <p:nvPr>
            <p:ph type="sldNum" sz="quarter" idx="5"/>
          </p:nvPr>
        </p:nvSpPr>
        <p:spPr/>
        <p:txBody>
          <a:bodyPr/>
          <a:lstStyle/>
          <a:p>
            <a:fld id="{4C5B49A3-D38C-2F4A-9EF6-13EF087A7D7F}" type="slidenum">
              <a:rPr lang="en-GB" smtClean="0"/>
              <a:t>14</a:t>
            </a:fld>
            <a:endParaRPr lang="en-GB"/>
          </a:p>
        </p:txBody>
      </p:sp>
    </p:spTree>
    <p:extLst>
      <p:ext uri="{BB962C8B-B14F-4D97-AF65-F5344CB8AC3E}">
        <p14:creationId xmlns:p14="http://schemas.microsoft.com/office/powerpoint/2010/main" val="354513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B49A3-D38C-2F4A-9EF6-13EF087A7D7F}"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2550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1.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407916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17389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53400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en-US"/>
              <a:t>Click icon to add picture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79274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271449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58131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97254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304552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82825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3208756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en-GB"/>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Tree>
    <p:extLst>
      <p:ext uri="{BB962C8B-B14F-4D97-AF65-F5344CB8AC3E}">
        <p14:creationId xmlns:p14="http://schemas.microsoft.com/office/powerpoint/2010/main" val="80994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3036985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879312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5567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5232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5714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28692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8577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0342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10866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849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4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pic>
        <p:nvPicPr>
          <p:cNvPr id="7" name="Picture 6" descr="Shape&#10;&#10;Description automatically generated">
            <a:extLst>
              <a:ext uri="{FF2B5EF4-FFF2-40B4-BE49-F238E27FC236}">
                <a16:creationId xmlns:a16="http://schemas.microsoft.com/office/drawing/2014/main" id="{D2830A3C-7ED1-2741-8ED4-600D60D8DBD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en-GB"/>
              <a:t>XX</a:t>
            </a:r>
          </a:p>
        </p:txBody>
      </p:sp>
    </p:spTree>
    <p:extLst>
      <p:ext uri="{BB962C8B-B14F-4D97-AF65-F5344CB8AC3E}">
        <p14:creationId xmlns:p14="http://schemas.microsoft.com/office/powerpoint/2010/main" val="908197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2055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2152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423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40863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97828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801722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33074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41022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911168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23393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216436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377427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32425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43203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59139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023128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90018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46093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607207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671289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7321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274018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79616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95852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212399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547917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74404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377662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9062457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243404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88236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67181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8187563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49285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419995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1927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55551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38957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724669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Gavi Ebola Programme - Version September 2024</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55818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Gavi Ebola Programme - Version September 2024</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6506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3895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77197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85690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Ebola Programme - Version September 2024</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40265024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2" r:id="rId4"/>
    <p:sldLayoutId id="2147483735" r:id="rId5"/>
    <p:sldLayoutId id="2147483700" r:id="rId6"/>
    <p:sldLayoutId id="2147483698" r:id="rId7"/>
    <p:sldLayoutId id="2147483701" r:id="rId8"/>
    <p:sldLayoutId id="2147483736" r:id="rId9"/>
    <p:sldLayoutId id="2147483737" r:id="rId10"/>
    <p:sldLayoutId id="2147483738" r:id="rId11"/>
    <p:sldLayoutId id="2147483709" r:id="rId12"/>
    <p:sldLayoutId id="2147483710" r:id="rId13"/>
    <p:sldLayoutId id="2147483711" r:id="rId14"/>
    <p:sldLayoutId id="2147483739" r:id="rId15"/>
    <p:sldLayoutId id="2147483740" r:id="rId16"/>
    <p:sldLayoutId id="2147483741" r:id="rId17"/>
    <p:sldLayoutId id="2147483714" r:id="rId18"/>
    <p:sldLayoutId id="2147483713" r:id="rId19"/>
    <p:sldLayoutId id="2147483821" r:id="rId20"/>
    <p:sldLayoutId id="2147483822" r:id="rId21"/>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Gavi Ebola Programme - Version September 2024</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420605111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84" r:id="rId8"/>
    <p:sldLayoutId id="2147483785" r:id="rId9"/>
    <p:sldLayoutId id="2147483771" r:id="rId10"/>
    <p:sldLayoutId id="2147483783" r:id="rId11"/>
    <p:sldLayoutId id="2147483772" r:id="rId12"/>
    <p:sldLayoutId id="2147483787" r:id="rId13"/>
    <p:sldLayoutId id="2147483786" r:id="rId14"/>
    <p:sldLayoutId id="2147483773" r:id="rId15"/>
    <p:sldLayoutId id="2147483774" r:id="rId16"/>
    <p:sldLayoutId id="2147483789" r:id="rId17"/>
    <p:sldLayoutId id="2147483805" r:id="rId18"/>
    <p:sldLayoutId id="2147483804" r:id="rId19"/>
    <p:sldLayoutId id="2147483800" r:id="rId20"/>
    <p:sldLayoutId id="2147483769" r:id="rId21"/>
    <p:sldLayoutId id="2147483770" r:id="rId22"/>
    <p:sldLayoutId id="2147483811" r:id="rId23"/>
    <p:sldLayoutId id="2147483802" r:id="rId24"/>
    <p:sldLayoutId id="2147483801" r:id="rId25"/>
    <p:sldLayoutId id="2147483807" r:id="rId26"/>
    <p:sldLayoutId id="2147483808" r:id="rId27"/>
    <p:sldLayoutId id="2147483818" r:id="rId28"/>
    <p:sldLayoutId id="2147483817" r:id="rId29"/>
    <p:sldLayoutId id="2147483819" r:id="rId30"/>
    <p:sldLayoutId id="2147483820" r:id="rId31"/>
    <p:sldLayoutId id="2147483775" r:id="rId32"/>
    <p:sldLayoutId id="2147483776" r:id="rId33"/>
    <p:sldLayoutId id="2147483803" r:id="rId34"/>
    <p:sldLayoutId id="2147483777" r:id="rId35"/>
    <p:sldLayoutId id="2147483778" r:id="rId36"/>
    <p:sldLayoutId id="2147483812" r:id="rId37"/>
    <p:sldLayoutId id="2147483813" r:id="rId38"/>
    <p:sldLayoutId id="2147483814" r:id="rId39"/>
    <p:sldLayoutId id="2147483815" r:id="rId40"/>
    <p:sldLayoutId id="2147483816" r:id="rId41"/>
    <p:sldLayoutId id="2147483779" r:id="rId42"/>
    <p:sldLayoutId id="2147483780" r:id="rId43"/>
    <p:sldLayoutId id="2147483781" r:id="rId44"/>
    <p:sldLayoutId id="2147483782" r:id="rId45"/>
    <p:sldLayoutId id="2147483810" r:id="rId46"/>
  </p:sldLayoutIdLst>
  <p:hf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5.xml"/><Relationship Id="rId16" Type="http://schemas.openxmlformats.org/officeDocument/2006/relationships/image" Target="../media/image42.svg"/><Relationship Id="rId1" Type="http://schemas.openxmlformats.org/officeDocument/2006/relationships/slideLayout" Target="../slideLayouts/slideLayout59.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s://www.gavi.org/our-support/guidelines" TargetMode="External"/><Relationship Id="rId3" Type="http://schemas.openxmlformats.org/officeDocument/2006/relationships/slideLayout" Target="../slideLayouts/slideLayout22.xml"/><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3.emf"/><Relationship Id="rId11" Type="http://schemas.openxmlformats.org/officeDocument/2006/relationships/image" Target="../media/image48.svg"/><Relationship Id="rId5" Type="http://schemas.openxmlformats.org/officeDocument/2006/relationships/oleObject" Target="../embeddings/oleObject1.bin"/><Relationship Id="rId15" Type="http://schemas.openxmlformats.org/officeDocument/2006/relationships/image" Target="../media/image51.png"/><Relationship Id="rId10" Type="http://schemas.openxmlformats.org/officeDocument/2006/relationships/image" Target="../media/image47.png"/><Relationship Id="rId4" Type="http://schemas.openxmlformats.org/officeDocument/2006/relationships/notesSlide" Target="../notesSlides/notesSlide7.xml"/><Relationship Id="rId9" Type="http://schemas.openxmlformats.org/officeDocument/2006/relationships/image" Target="../media/image46.pn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1.png"/><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hyperlink" Target="https://www.gavi.org/news/document-library/gavi-vaccine-funding-guidelines" TargetMode="External"/><Relationship Id="rId18" Type="http://schemas.openxmlformats.org/officeDocument/2006/relationships/hyperlink" Target="https://www.gavi.org/fr/actualites/librarie-de-documents/directives-de-financement-du-programme-gavi" TargetMode="External"/><Relationship Id="rId3" Type="http://schemas.openxmlformats.org/officeDocument/2006/relationships/notesSlide" Target="../notesSlides/notesSlide9.xml"/><Relationship Id="rId7" Type="http://schemas.openxmlformats.org/officeDocument/2006/relationships/image" Target="../media/image63.png"/><Relationship Id="rId12" Type="http://schemas.openxmlformats.org/officeDocument/2006/relationships/hyperlink" Target="https://www.gavi.org/sites/default/files/support/Gavi_Programme_Funding_Guidelines.pdf" TargetMode="External"/><Relationship Id="rId17" Type="http://schemas.openxmlformats.org/officeDocument/2006/relationships/hyperlink" Target="https://www.gavi.org/fr/actualites/librarie-de-documents/guide-deligibilite-budgetaire-de-gavi" TargetMode="External"/><Relationship Id="rId2" Type="http://schemas.openxmlformats.org/officeDocument/2006/relationships/slideLayout" Target="../slideLayouts/slideLayout22.xml"/><Relationship Id="rId16" Type="http://schemas.openxmlformats.org/officeDocument/2006/relationships/hyperlink" Target="https://www.gavi.org/fr/actualites/librarie-de-documents/directives-pour-le-processus-de-demande-de-gavi" TargetMode="External"/><Relationship Id="rId1" Type="http://schemas.openxmlformats.org/officeDocument/2006/relationships/tags" Target="../tags/tag3.xml"/><Relationship Id="rId6" Type="http://schemas.openxmlformats.org/officeDocument/2006/relationships/hyperlink" Target="https://www.gavi.org/our-support/guidelines" TargetMode="External"/><Relationship Id="rId11" Type="http://schemas.openxmlformats.org/officeDocument/2006/relationships/hyperlink" Target="https://www.gavi.org/news/document-library/gavi-application-process-guidelines" TargetMode="External"/><Relationship Id="rId5" Type="http://schemas.openxmlformats.org/officeDocument/2006/relationships/image" Target="../media/image62.emf"/><Relationship Id="rId15" Type="http://schemas.openxmlformats.org/officeDocument/2006/relationships/image" Target="../media/image67.png"/><Relationship Id="rId10" Type="http://schemas.openxmlformats.org/officeDocument/2006/relationships/image" Target="../media/image66.png"/><Relationship Id="rId19" Type="http://schemas.openxmlformats.org/officeDocument/2006/relationships/hyperlink" Target="https://www.gavi.org/fr/actualites/librarie-de-documents/directives-de-gavi-pour-le-financement-du-soutien-aux-vaccins" TargetMode="External"/><Relationship Id="rId4" Type="http://schemas.openxmlformats.org/officeDocument/2006/relationships/oleObject" Target="../embeddings/oleObject2.bin"/><Relationship Id="rId9" Type="http://schemas.openxmlformats.org/officeDocument/2006/relationships/image" Target="../media/image65.png"/><Relationship Id="rId14" Type="http://schemas.openxmlformats.org/officeDocument/2006/relationships/hyperlink" Target="https://www.gavi.org/news/document-library/gavi-budget-eligibility-gui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svg"/><Relationship Id="rId2" Type="http://schemas.openxmlformats.org/officeDocument/2006/relationships/image" Target="../media/image68.png"/><Relationship Id="rId1" Type="http://schemas.openxmlformats.org/officeDocument/2006/relationships/slideLayout" Target="../slideLayouts/slideLayout2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FBE70C-2E37-F249-AED3-A174B8A85255}"/>
              </a:ext>
            </a:extLst>
          </p:cNvPr>
          <p:cNvSpPr>
            <a:spLocks noGrp="1"/>
          </p:cNvSpPr>
          <p:nvPr>
            <p:ph type="body" sz="quarter" idx="10"/>
          </p:nvPr>
        </p:nvSpPr>
        <p:spPr>
          <a:xfrm>
            <a:off x="515938" y="948643"/>
            <a:ext cx="5455203" cy="986180"/>
          </a:xfrm>
        </p:spPr>
        <p:txBody>
          <a:bodyPr vert="horz" lIns="0" tIns="0" rIns="0" bIns="0" rtlCol="0" anchor="t">
            <a:normAutofit/>
          </a:bodyPr>
          <a:lstStyle/>
          <a:p>
            <a:pPr marL="360045" algn="ctr">
              <a:lnSpc>
                <a:spcPct val="156000"/>
              </a:lnSpc>
              <a:spcBef>
                <a:spcPts val="350"/>
              </a:spcBef>
              <a:spcAft>
                <a:spcPts val="0"/>
              </a:spcAft>
            </a:pPr>
            <a:r>
              <a:rPr lang="en-US" sz="1800" b="1">
                <a:latin typeface="Calibri"/>
                <a:ea typeface="Calibri"/>
                <a:cs typeface="Times New Roman"/>
              </a:rPr>
              <a:t>Reunion des </a:t>
            </a:r>
            <a:r>
              <a:rPr lang="en-US" sz="1800" b="1" err="1">
                <a:latin typeface="Calibri"/>
                <a:ea typeface="Calibri"/>
                <a:cs typeface="Times New Roman"/>
              </a:rPr>
              <a:t>Directeurs</a:t>
            </a:r>
            <a:r>
              <a:rPr lang="en-US" sz="1800" b="1">
                <a:latin typeface="Calibri"/>
                <a:ea typeface="Calibri"/>
                <a:cs typeface="Times New Roman"/>
              </a:rPr>
              <a:t> du PEV </a:t>
            </a:r>
            <a:endParaRPr lang="en-US" sz="1800" b="1">
              <a:latin typeface="Calibri" panose="020F0502020204030204" pitchFamily="34" charset="0"/>
              <a:ea typeface="Calibri" panose="020F0502020204030204" pitchFamily="34" charset="0"/>
              <a:cs typeface="Times New Roman" panose="02020603050405020304" pitchFamily="18" charset="0"/>
            </a:endParaRPr>
          </a:p>
          <a:p>
            <a:pPr marL="360045" algn="ctr">
              <a:lnSpc>
                <a:spcPct val="156000"/>
              </a:lnSpc>
              <a:spcBef>
                <a:spcPts val="350"/>
              </a:spcBef>
              <a:spcAft>
                <a:spcPts val="0"/>
              </a:spcAft>
            </a:pPr>
            <a:r>
              <a:rPr lang="en-US" sz="1800" b="1">
                <a:latin typeface="Calibri"/>
                <a:ea typeface="Calibri"/>
                <a:cs typeface="Times New Roman"/>
              </a:rPr>
              <a:t>AFRO_CENTRE-</a:t>
            </a:r>
            <a:r>
              <a:rPr lang="en-US" sz="1800" b="1" err="1">
                <a:latin typeface="Calibri"/>
                <a:ea typeface="Calibri"/>
                <a:cs typeface="Times New Roman"/>
              </a:rPr>
              <a:t>Septembre</a:t>
            </a:r>
            <a:r>
              <a:rPr lang="en-US" sz="1800" b="1">
                <a:latin typeface="Calibri"/>
                <a:ea typeface="Calibri"/>
                <a:cs typeface="Times New Roman"/>
              </a:rPr>
              <a:t> 2024</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57A570DA-DB0A-A647-9A70-CA1643FCDFA8}"/>
              </a:ext>
            </a:extLst>
          </p:cNvPr>
          <p:cNvSpPr>
            <a:spLocks noGrp="1"/>
          </p:cNvSpPr>
          <p:nvPr>
            <p:ph type="title"/>
          </p:nvPr>
        </p:nvSpPr>
        <p:spPr/>
        <p:txBody>
          <a:bodyPr/>
          <a:lstStyle/>
          <a:p>
            <a:r>
              <a:rPr lang="en-GB" sz="4800">
                <a:latin typeface="Arial"/>
                <a:cs typeface="Arial"/>
              </a:rPr>
              <a:t>Programme de vaccination  pr</a:t>
            </a:r>
            <a:r>
              <a:rPr lang="en-US" sz="4800">
                <a:latin typeface="Arial"/>
                <a:cs typeface="Arial"/>
              </a:rPr>
              <a:t>é</a:t>
            </a:r>
            <a:r>
              <a:rPr lang="en-GB" sz="4800" err="1">
                <a:latin typeface="Arial"/>
                <a:cs typeface="Arial"/>
              </a:rPr>
              <a:t>ventive</a:t>
            </a:r>
            <a:r>
              <a:rPr lang="en-GB" sz="4800">
                <a:latin typeface="Arial"/>
                <a:cs typeface="Arial"/>
              </a:rPr>
              <a:t> </a:t>
            </a:r>
            <a:r>
              <a:rPr lang="en-GB" sz="4800" err="1">
                <a:latin typeface="Arial"/>
                <a:cs typeface="Arial"/>
              </a:rPr>
              <a:t>contre</a:t>
            </a:r>
            <a:r>
              <a:rPr lang="en-GB" sz="4800">
                <a:latin typeface="Arial"/>
                <a:cs typeface="Arial"/>
              </a:rPr>
              <a:t> la MVE</a:t>
            </a:r>
          </a:p>
        </p:txBody>
      </p:sp>
      <p:sp>
        <p:nvSpPr>
          <p:cNvPr id="6" name="Text Placeholder 5">
            <a:extLst>
              <a:ext uri="{FF2B5EF4-FFF2-40B4-BE49-F238E27FC236}">
                <a16:creationId xmlns:a16="http://schemas.microsoft.com/office/drawing/2014/main" id="{EEAE22BA-784C-E740-89DA-1653D50C115C}"/>
              </a:ext>
            </a:extLst>
          </p:cNvPr>
          <p:cNvSpPr>
            <a:spLocks noGrp="1"/>
          </p:cNvSpPr>
          <p:nvPr>
            <p:ph type="body" sz="quarter" idx="19"/>
          </p:nvPr>
        </p:nvSpPr>
        <p:spPr/>
        <p:txBody>
          <a:bodyPr/>
          <a:lstStyle/>
          <a:p>
            <a:endParaRPr lang="en-GB"/>
          </a:p>
        </p:txBody>
      </p:sp>
      <p:sp>
        <p:nvSpPr>
          <p:cNvPr id="2" name="Text Placeholder 4">
            <a:extLst>
              <a:ext uri="{FF2B5EF4-FFF2-40B4-BE49-F238E27FC236}">
                <a16:creationId xmlns:a16="http://schemas.microsoft.com/office/drawing/2014/main" id="{74463C7B-B366-6D77-D56B-4BC29C0BD021}"/>
              </a:ext>
            </a:extLst>
          </p:cNvPr>
          <p:cNvSpPr>
            <a:spLocks noGrp="1"/>
          </p:cNvSpPr>
          <p:nvPr>
            <p:ph type="body" sz="quarter" idx="11"/>
          </p:nvPr>
        </p:nvSpPr>
        <p:spPr>
          <a:xfrm>
            <a:off x="515939" y="5721934"/>
            <a:ext cx="4692628" cy="187424"/>
          </a:xfrm>
        </p:spPr>
        <p:txBody>
          <a:bodyPr/>
          <a:lstStyle/>
          <a:p>
            <a:r>
              <a:rPr lang="en-US" err="1">
                <a:latin typeface="Arial"/>
                <a:cs typeface="Arial"/>
              </a:rPr>
              <a:t>Lancé</a:t>
            </a:r>
            <a:r>
              <a:rPr lang="en-US">
                <a:latin typeface="Arial"/>
                <a:cs typeface="Arial"/>
              </a:rPr>
              <a:t> </a:t>
            </a:r>
            <a:r>
              <a:rPr lang="en-US" err="1">
                <a:latin typeface="Arial"/>
                <a:cs typeface="Arial"/>
              </a:rPr>
              <a:t>en</a:t>
            </a:r>
            <a:r>
              <a:rPr lang="en-US">
                <a:latin typeface="Arial"/>
                <a:cs typeface="Arial"/>
              </a:rPr>
              <a:t> Juin 2024</a:t>
            </a:r>
          </a:p>
        </p:txBody>
      </p:sp>
      <p:pic>
        <p:nvPicPr>
          <p:cNvPr id="7" name="Picture 6">
            <a:extLst>
              <a:ext uri="{FF2B5EF4-FFF2-40B4-BE49-F238E27FC236}">
                <a16:creationId xmlns:a16="http://schemas.microsoft.com/office/drawing/2014/main" id="{B29B1652-C0B0-3A3F-A48A-BA5C7C2C5613}"/>
              </a:ext>
            </a:extLst>
          </p:cNvPr>
          <p:cNvPicPr>
            <a:picLocks noChangeAspect="1"/>
          </p:cNvPicPr>
          <p:nvPr/>
        </p:nvPicPr>
        <p:blipFill>
          <a:blip r:embed="rId3"/>
          <a:stretch>
            <a:fillRect/>
          </a:stretch>
        </p:blipFill>
        <p:spPr>
          <a:xfrm>
            <a:off x="515937" y="441735"/>
            <a:ext cx="1304657" cy="487722"/>
          </a:xfrm>
          <a:prstGeom prst="rect">
            <a:avLst/>
          </a:prstGeom>
        </p:spPr>
      </p:pic>
      <p:pic>
        <p:nvPicPr>
          <p:cNvPr id="9" name="Picture Placeholder 8">
            <a:extLst>
              <a:ext uri="{FF2B5EF4-FFF2-40B4-BE49-F238E27FC236}">
                <a16:creationId xmlns:a16="http://schemas.microsoft.com/office/drawing/2014/main" id="{D70B8293-1FC7-F0BF-469D-4C73E2A1FAE1}"/>
              </a:ext>
            </a:extLst>
          </p:cNvPr>
          <p:cNvPicPr>
            <a:picLocks noGrp="1" noChangeAspect="1"/>
          </p:cNvPicPr>
          <p:nvPr>
            <p:ph type="pic" sz="quarter" idx="18"/>
          </p:nvPr>
        </p:nvPicPr>
        <p:blipFill>
          <a:blip r:embed="rId4"/>
          <a:srcRect l="14080" r="14080"/>
          <a:stretch/>
        </p:blipFill>
        <p:spPr/>
      </p:pic>
      <p:sp>
        <p:nvSpPr>
          <p:cNvPr id="5" name="TextBox 4">
            <a:extLst>
              <a:ext uri="{FF2B5EF4-FFF2-40B4-BE49-F238E27FC236}">
                <a16:creationId xmlns:a16="http://schemas.microsoft.com/office/drawing/2014/main" id="{76774584-DEF8-4603-5889-6AA2DFB8D7D0}"/>
              </a:ext>
            </a:extLst>
          </p:cNvPr>
          <p:cNvSpPr txBox="1"/>
          <p:nvPr/>
        </p:nvSpPr>
        <p:spPr>
          <a:xfrm>
            <a:off x="10292776" y="6550223"/>
            <a:ext cx="1947969" cy="307777"/>
          </a:xfrm>
          <a:prstGeom prst="rect">
            <a:avLst/>
          </a:prstGeom>
          <a:noFill/>
        </p:spPr>
        <p:txBody>
          <a:bodyPr wrap="none" rtlCol="0">
            <a:spAutoFit/>
          </a:bodyPr>
          <a:lstStyle/>
          <a:p>
            <a:r>
              <a:rPr lang="en-US" sz="1400">
                <a:solidFill>
                  <a:schemeClr val="bg1">
                    <a:lumMod val="65000"/>
                  </a:schemeClr>
                </a:solidFill>
              </a:rPr>
              <a:t>Photo: AP/Sam Mednick</a:t>
            </a:r>
          </a:p>
        </p:txBody>
      </p:sp>
    </p:spTree>
    <p:extLst>
      <p:ext uri="{BB962C8B-B14F-4D97-AF65-F5344CB8AC3E}">
        <p14:creationId xmlns:p14="http://schemas.microsoft.com/office/powerpoint/2010/main" val="144738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F2A016A-BECD-8E65-0D54-9EF35484A11F}"/>
              </a:ext>
            </a:extLst>
          </p:cNvPr>
          <p:cNvSpPr txBox="1"/>
          <p:nvPr/>
        </p:nvSpPr>
        <p:spPr>
          <a:xfrm>
            <a:off x="516585" y="948558"/>
            <a:ext cx="7285957" cy="4504624"/>
          </a:xfrm>
          <a:prstGeom prst="rect">
            <a:avLst/>
          </a:prstGeom>
          <a:solidFill>
            <a:srgbClr val="DDEEFF"/>
          </a:solidFill>
          <a:ln>
            <a:solidFill>
              <a:schemeClr val="tx2"/>
            </a:solidFill>
          </a:ln>
        </p:spPr>
        <p:txBody>
          <a:bodyPr wrap="square" rtlCol="0">
            <a:spAutoFit/>
          </a:bodyPr>
          <a:lstStyle/>
          <a:p>
            <a:endParaRPr lang="en-US"/>
          </a:p>
        </p:txBody>
      </p:sp>
      <p:sp>
        <p:nvSpPr>
          <p:cNvPr id="5" name="TextBox 4">
            <a:extLst>
              <a:ext uri="{FF2B5EF4-FFF2-40B4-BE49-F238E27FC236}">
                <a16:creationId xmlns:a16="http://schemas.microsoft.com/office/drawing/2014/main" id="{15F57AB1-C6ED-239B-FE3A-F2A7CD878348}"/>
              </a:ext>
            </a:extLst>
          </p:cNvPr>
          <p:cNvSpPr txBox="1"/>
          <p:nvPr/>
        </p:nvSpPr>
        <p:spPr>
          <a:xfrm>
            <a:off x="7954529" y="945219"/>
            <a:ext cx="3881746" cy="4504624"/>
          </a:xfrm>
          <a:prstGeom prst="rect">
            <a:avLst/>
          </a:prstGeom>
          <a:solidFill>
            <a:srgbClr val="DDEEFF"/>
          </a:solidFill>
          <a:ln>
            <a:solidFill>
              <a:schemeClr val="tx2"/>
            </a:solidFill>
          </a:ln>
        </p:spPr>
        <p:txBody>
          <a:bodyPr wrap="square" rtlCol="0">
            <a:spAutoFit/>
          </a:bodyPr>
          <a:lstStyle/>
          <a:p>
            <a:endParaRPr lang="en-US"/>
          </a:p>
        </p:txBody>
      </p:sp>
      <p:sp>
        <p:nvSpPr>
          <p:cNvPr id="2" name="Title 1">
            <a:extLst>
              <a:ext uri="{FF2B5EF4-FFF2-40B4-BE49-F238E27FC236}">
                <a16:creationId xmlns:a16="http://schemas.microsoft.com/office/drawing/2014/main" id="{FCC31574-54AA-CAAC-4786-F6E9ED3AA7D5}"/>
              </a:ext>
            </a:extLst>
          </p:cNvPr>
          <p:cNvSpPr>
            <a:spLocks noGrp="1"/>
          </p:cNvSpPr>
          <p:nvPr>
            <p:ph type="title"/>
          </p:nvPr>
        </p:nvSpPr>
        <p:spPr/>
        <p:txBody>
          <a:bodyPr>
            <a:normAutofit/>
          </a:bodyPr>
          <a:lstStyle/>
          <a:p>
            <a:r>
              <a:rPr lang="en-US">
                <a:latin typeface="Arial"/>
                <a:cs typeface="Arial"/>
              </a:rPr>
              <a:t>Populations </a:t>
            </a:r>
            <a:r>
              <a:rPr lang="en-US" err="1">
                <a:latin typeface="Arial"/>
                <a:cs typeface="Arial"/>
              </a:rPr>
              <a:t>cibles</a:t>
            </a:r>
            <a:endParaRPr lang="en-US"/>
          </a:p>
        </p:txBody>
      </p:sp>
      <p:sp>
        <p:nvSpPr>
          <p:cNvPr id="3" name="Slide Number Placeholder 2">
            <a:extLst>
              <a:ext uri="{FF2B5EF4-FFF2-40B4-BE49-F238E27FC236}">
                <a16:creationId xmlns:a16="http://schemas.microsoft.com/office/drawing/2014/main" id="{6AC6145C-B678-E157-3E0A-725CA625A438}"/>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10</a:t>
            </a:fld>
            <a:endParaRPr lang="en-GB">
              <a:solidFill>
                <a:schemeClr val="tx1">
                  <a:lumMod val="50000"/>
                  <a:lumOff val="50000"/>
                </a:schemeClr>
              </a:solidFill>
            </a:endParaRPr>
          </a:p>
        </p:txBody>
      </p:sp>
      <p:sp>
        <p:nvSpPr>
          <p:cNvPr id="7" name="Text Placeholder 6">
            <a:extLst>
              <a:ext uri="{FF2B5EF4-FFF2-40B4-BE49-F238E27FC236}">
                <a16:creationId xmlns:a16="http://schemas.microsoft.com/office/drawing/2014/main" id="{B6EC3A85-66F2-4DE1-4899-27F81BB0D40C}"/>
              </a:ext>
            </a:extLst>
          </p:cNvPr>
          <p:cNvSpPr>
            <a:spLocks noGrp="1"/>
          </p:cNvSpPr>
          <p:nvPr>
            <p:ph type="body" sz="quarter" idx="15"/>
          </p:nvPr>
        </p:nvSpPr>
        <p:spPr>
          <a:xfrm>
            <a:off x="5531452" y="1979666"/>
            <a:ext cx="2116757" cy="987159"/>
          </a:xfrm>
        </p:spPr>
        <p:txBody>
          <a:bodyPr/>
          <a:lstStyle/>
          <a:p>
            <a:r>
              <a:rPr lang="fr-FR"/>
              <a:t>Les équipes nationales d’intervention rapide qui participeraient à une intervention en cas d’épidémie de MVE, y compris le personnel des morgues et les équipes d’inhumation ;</a:t>
            </a:r>
            <a:endParaRPr lang="en-US"/>
          </a:p>
        </p:txBody>
      </p:sp>
      <p:pic>
        <p:nvPicPr>
          <p:cNvPr id="34" name="Picture Placeholder 33" descr="Hospital with solid fill">
            <a:extLst>
              <a:ext uri="{FF2B5EF4-FFF2-40B4-BE49-F238E27FC236}">
                <a16:creationId xmlns:a16="http://schemas.microsoft.com/office/drawing/2014/main" id="{374AC3CE-6A43-2219-AB1A-779B88C6A6FB}"/>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5580" y="1726308"/>
            <a:ext cx="987159" cy="987159"/>
          </a:xfrm>
        </p:spPr>
      </p:pic>
      <p:sp>
        <p:nvSpPr>
          <p:cNvPr id="9" name="Text Placeholder 8">
            <a:extLst>
              <a:ext uri="{FF2B5EF4-FFF2-40B4-BE49-F238E27FC236}">
                <a16:creationId xmlns:a16="http://schemas.microsoft.com/office/drawing/2014/main" id="{3012AB28-423B-902A-69A2-F6315892AEBD}"/>
              </a:ext>
            </a:extLst>
          </p:cNvPr>
          <p:cNvSpPr>
            <a:spLocks noGrp="1"/>
          </p:cNvSpPr>
          <p:nvPr>
            <p:ph type="body" sz="quarter" idx="22"/>
          </p:nvPr>
        </p:nvSpPr>
        <p:spPr>
          <a:xfrm>
            <a:off x="1827016" y="1841808"/>
            <a:ext cx="2173163" cy="987101"/>
          </a:xfrm>
        </p:spPr>
        <p:txBody>
          <a:bodyPr/>
          <a:lstStyle/>
          <a:p>
            <a:r>
              <a:rPr lang="fr-FR"/>
              <a:t>Personnel médical et non médical travaillant dans les formations sanitaires, les unités de traitement d’Ebola ou qui fournit des services de proximité</a:t>
            </a:r>
            <a:endParaRPr lang="en-US"/>
          </a:p>
        </p:txBody>
      </p:sp>
      <p:sp>
        <p:nvSpPr>
          <p:cNvPr id="13" name="Text Placeholder 12">
            <a:extLst>
              <a:ext uri="{FF2B5EF4-FFF2-40B4-BE49-F238E27FC236}">
                <a16:creationId xmlns:a16="http://schemas.microsoft.com/office/drawing/2014/main" id="{9CEA5936-995F-CDB0-D3B9-1818A3139315}"/>
              </a:ext>
            </a:extLst>
          </p:cNvPr>
          <p:cNvSpPr>
            <a:spLocks noGrp="1"/>
          </p:cNvSpPr>
          <p:nvPr>
            <p:ph type="body" sz="quarter" idx="26"/>
          </p:nvPr>
        </p:nvSpPr>
        <p:spPr>
          <a:xfrm>
            <a:off x="1789946" y="3082325"/>
            <a:ext cx="2116757" cy="987159"/>
          </a:xfrm>
        </p:spPr>
        <p:txBody>
          <a:bodyPr/>
          <a:lstStyle/>
          <a:p>
            <a:r>
              <a:rPr lang="en-US"/>
              <a:t>Agents de </a:t>
            </a:r>
            <a:r>
              <a:rPr lang="en-US" err="1"/>
              <a:t>santé</a:t>
            </a:r>
            <a:r>
              <a:rPr lang="en-US"/>
              <a:t> </a:t>
            </a:r>
            <a:r>
              <a:rPr lang="en-US" err="1"/>
              <a:t>communautaires</a:t>
            </a:r>
            <a:endParaRPr lang="en-US"/>
          </a:p>
        </p:txBody>
      </p:sp>
      <p:sp>
        <p:nvSpPr>
          <p:cNvPr id="15" name="Text Placeholder 14">
            <a:extLst>
              <a:ext uri="{FF2B5EF4-FFF2-40B4-BE49-F238E27FC236}">
                <a16:creationId xmlns:a16="http://schemas.microsoft.com/office/drawing/2014/main" id="{BB5A8FEB-8E5C-564C-D395-D574A414AA56}"/>
              </a:ext>
            </a:extLst>
          </p:cNvPr>
          <p:cNvSpPr>
            <a:spLocks noGrp="1"/>
          </p:cNvSpPr>
          <p:nvPr>
            <p:ph type="body" sz="quarter" idx="28"/>
          </p:nvPr>
        </p:nvSpPr>
        <p:spPr>
          <a:xfrm>
            <a:off x="9455451" y="2016859"/>
            <a:ext cx="2173163" cy="987101"/>
          </a:xfrm>
        </p:spPr>
        <p:txBody>
          <a:bodyPr/>
          <a:lstStyle/>
          <a:p>
            <a:r>
              <a:rPr lang="fr-FR"/>
              <a:t>Agents de l’immigration, des douanes et du contrôle aux frontières</a:t>
            </a:r>
            <a:endParaRPr lang="en-US"/>
          </a:p>
        </p:txBody>
      </p:sp>
      <p:pic>
        <p:nvPicPr>
          <p:cNvPr id="28" name="Picture Placeholder 27" descr="Microscope with solid fill">
            <a:extLst>
              <a:ext uri="{FF2B5EF4-FFF2-40B4-BE49-F238E27FC236}">
                <a16:creationId xmlns:a16="http://schemas.microsoft.com/office/drawing/2014/main" id="{CE70F082-D461-6760-857C-BFFA81EDF3DE}"/>
              </a:ext>
            </a:extLst>
          </p:cNvPr>
          <p:cNvPicPr>
            <a:picLocks noGrp="1" noChangeAspect="1"/>
          </p:cNvPicPr>
          <p:nvPr>
            <p:ph type="pic" sz="quarter" idx="2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65415" y="3143358"/>
            <a:ext cx="987159" cy="987159"/>
          </a:xfrm>
        </p:spPr>
      </p:pic>
      <p:sp>
        <p:nvSpPr>
          <p:cNvPr id="17" name="Text Placeholder 16">
            <a:extLst>
              <a:ext uri="{FF2B5EF4-FFF2-40B4-BE49-F238E27FC236}">
                <a16:creationId xmlns:a16="http://schemas.microsoft.com/office/drawing/2014/main" id="{F767393E-580E-DF32-78DD-BADBDB41C819}"/>
              </a:ext>
            </a:extLst>
          </p:cNvPr>
          <p:cNvSpPr>
            <a:spLocks noGrp="1"/>
          </p:cNvSpPr>
          <p:nvPr>
            <p:ph type="body" sz="quarter" idx="30"/>
          </p:nvPr>
        </p:nvSpPr>
        <p:spPr>
          <a:xfrm>
            <a:off x="5548889" y="3157044"/>
            <a:ext cx="2173163" cy="987101"/>
          </a:xfrm>
        </p:spPr>
        <p:txBody>
          <a:bodyPr/>
          <a:lstStyle/>
          <a:p>
            <a:r>
              <a:rPr lang="fr-FR"/>
              <a:t>Personnel de laboratoire susceptible d’être exposé à Ebola</a:t>
            </a:r>
            <a:endParaRPr lang="en-US"/>
          </a:p>
        </p:txBody>
      </p:sp>
      <p:pic>
        <p:nvPicPr>
          <p:cNvPr id="30" name="Picture Placeholder 29" descr="Homeopathy with solid fill">
            <a:extLst>
              <a:ext uri="{FF2B5EF4-FFF2-40B4-BE49-F238E27FC236}">
                <a16:creationId xmlns:a16="http://schemas.microsoft.com/office/drawing/2014/main" id="{0C3EF141-BF1B-BF47-AFF1-76745D2F6BA5}"/>
              </a:ext>
            </a:extLst>
          </p:cNvPr>
          <p:cNvPicPr>
            <a:picLocks noGrp="1" noChangeAspect="1"/>
          </p:cNvPicPr>
          <p:nvPr>
            <p:ph type="pic" sz="quarter" idx="3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8269" y="4254322"/>
            <a:ext cx="987159" cy="987159"/>
          </a:xfrm>
        </p:spPr>
      </p:pic>
      <p:sp>
        <p:nvSpPr>
          <p:cNvPr id="19" name="Text Placeholder 18">
            <a:extLst>
              <a:ext uri="{FF2B5EF4-FFF2-40B4-BE49-F238E27FC236}">
                <a16:creationId xmlns:a16="http://schemas.microsoft.com/office/drawing/2014/main" id="{EFF8F2A1-8611-17CB-9F9C-2F0E211BF9C3}"/>
              </a:ext>
            </a:extLst>
          </p:cNvPr>
          <p:cNvSpPr>
            <a:spLocks noGrp="1"/>
          </p:cNvSpPr>
          <p:nvPr>
            <p:ph type="body" sz="quarter" idx="32"/>
          </p:nvPr>
        </p:nvSpPr>
        <p:spPr>
          <a:xfrm>
            <a:off x="1827016" y="4254322"/>
            <a:ext cx="2116757" cy="987159"/>
          </a:xfrm>
        </p:spPr>
        <p:txBody>
          <a:bodyPr/>
          <a:lstStyle/>
          <a:p>
            <a:r>
              <a:rPr lang="en-US" err="1"/>
              <a:t>Guérisseurs</a:t>
            </a:r>
            <a:r>
              <a:rPr lang="en-US"/>
              <a:t> </a:t>
            </a:r>
            <a:r>
              <a:rPr lang="en-US" err="1"/>
              <a:t>traditionnels</a:t>
            </a:r>
            <a:endParaRPr lang="en-US"/>
          </a:p>
        </p:txBody>
      </p:sp>
      <p:pic>
        <p:nvPicPr>
          <p:cNvPr id="26" name="Picture Placeholder 25" descr="Soldier male with solid fill">
            <a:extLst>
              <a:ext uri="{FF2B5EF4-FFF2-40B4-BE49-F238E27FC236}">
                <a16:creationId xmlns:a16="http://schemas.microsoft.com/office/drawing/2014/main" id="{E1D041CA-9EFF-1C40-03BF-B156DE4DFB50}"/>
              </a:ext>
            </a:extLst>
          </p:cNvPr>
          <p:cNvPicPr>
            <a:picLocks noGrp="1" noChangeAspect="1"/>
          </p:cNvPicPr>
          <p:nvPr>
            <p:ph type="pic" sz="quarter" idx="35"/>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258571" y="3207380"/>
            <a:ext cx="987159" cy="987159"/>
          </a:xfrm>
        </p:spPr>
      </p:pic>
      <p:sp>
        <p:nvSpPr>
          <p:cNvPr id="23" name="Text Placeholder 22">
            <a:extLst>
              <a:ext uri="{FF2B5EF4-FFF2-40B4-BE49-F238E27FC236}">
                <a16:creationId xmlns:a16="http://schemas.microsoft.com/office/drawing/2014/main" id="{0F866756-F695-1CA6-340B-692D994DEC42}"/>
              </a:ext>
            </a:extLst>
          </p:cNvPr>
          <p:cNvSpPr>
            <a:spLocks noGrp="1"/>
          </p:cNvSpPr>
          <p:nvPr>
            <p:ph type="body" sz="quarter" idx="36"/>
          </p:nvPr>
        </p:nvSpPr>
        <p:spPr>
          <a:xfrm>
            <a:off x="9502252" y="3170585"/>
            <a:ext cx="2173163" cy="987101"/>
          </a:xfrm>
        </p:spPr>
        <p:txBody>
          <a:bodyPr/>
          <a:lstStyle/>
          <a:p>
            <a:r>
              <a:rPr lang="en-US"/>
              <a:t>Personnel </a:t>
            </a:r>
            <a:r>
              <a:rPr lang="en-US" err="1"/>
              <a:t>militaire</a:t>
            </a:r>
            <a:r>
              <a:rPr lang="en-US"/>
              <a:t> et </a:t>
            </a:r>
            <a:r>
              <a:rPr lang="en-US" err="1"/>
              <a:t>policier</a:t>
            </a:r>
            <a:endParaRPr lang="en-US"/>
          </a:p>
        </p:txBody>
      </p:sp>
      <p:pic>
        <p:nvPicPr>
          <p:cNvPr id="48" name="Picture Placeholder 47" descr="Bio-hazard with solid fill">
            <a:extLst>
              <a:ext uri="{FF2B5EF4-FFF2-40B4-BE49-F238E27FC236}">
                <a16:creationId xmlns:a16="http://schemas.microsoft.com/office/drawing/2014/main" id="{C91C2DFD-145D-3E17-E3F7-8D794B9CE5BD}"/>
              </a:ext>
            </a:extLst>
          </p:cNvPr>
          <p:cNvPicPr>
            <a:picLocks noGrp="1" noChangeAspect="1"/>
          </p:cNvPicPr>
          <p:nvPr>
            <p:ph type="pic" sz="quarter" idx="20"/>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365416" y="1847950"/>
            <a:ext cx="987159" cy="987159"/>
          </a:xfrm>
        </p:spPr>
      </p:pic>
      <p:pic>
        <p:nvPicPr>
          <p:cNvPr id="60" name="Picture Placeholder 59" descr="Social network with solid fill">
            <a:extLst>
              <a:ext uri="{FF2B5EF4-FFF2-40B4-BE49-F238E27FC236}">
                <a16:creationId xmlns:a16="http://schemas.microsoft.com/office/drawing/2014/main" id="{1949E8CE-4719-353E-F1F3-5D5FCFCD25F1}"/>
              </a:ext>
            </a:extLst>
          </p:cNvPr>
          <p:cNvPicPr>
            <a:picLocks noGrp="1" noChangeAspect="1"/>
          </p:cNvPicPr>
          <p:nvPr>
            <p:ph type="pic" sz="quarter" idx="25"/>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06473" y="2966825"/>
            <a:ext cx="987159" cy="987159"/>
          </a:xfrm>
        </p:spPr>
      </p:pic>
      <p:pic>
        <p:nvPicPr>
          <p:cNvPr id="12" name="Picture Placeholder 11" descr="Employee badge with solid fill">
            <a:extLst>
              <a:ext uri="{FF2B5EF4-FFF2-40B4-BE49-F238E27FC236}">
                <a16:creationId xmlns:a16="http://schemas.microsoft.com/office/drawing/2014/main" id="{A6A8C34F-06E4-27D8-10AB-D0489B8094EA}"/>
              </a:ext>
            </a:extLst>
          </p:cNvPr>
          <p:cNvPicPr>
            <a:picLocks noGrp="1" noChangeAspect="1"/>
          </p:cNvPicPr>
          <p:nvPr>
            <p:ph type="pic" sz="quarter" idx="27"/>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264015" y="2016859"/>
            <a:ext cx="987159" cy="987159"/>
          </a:xfrm>
        </p:spPr>
      </p:pic>
      <p:sp>
        <p:nvSpPr>
          <p:cNvPr id="14" name="Rectangle: Rounded Corners 13">
            <a:extLst>
              <a:ext uri="{FF2B5EF4-FFF2-40B4-BE49-F238E27FC236}">
                <a16:creationId xmlns:a16="http://schemas.microsoft.com/office/drawing/2014/main" id="{ECACED3F-CC43-371E-1D77-740E0EBBC349}"/>
              </a:ext>
            </a:extLst>
          </p:cNvPr>
          <p:cNvSpPr/>
          <p:nvPr/>
        </p:nvSpPr>
        <p:spPr>
          <a:xfrm>
            <a:off x="515936" y="5553664"/>
            <a:ext cx="11364403" cy="74354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506FFE1-7286-D777-6B50-38DCE23D62EA}"/>
              </a:ext>
            </a:extLst>
          </p:cNvPr>
          <p:cNvSpPr txBox="1"/>
          <p:nvPr/>
        </p:nvSpPr>
        <p:spPr>
          <a:xfrm>
            <a:off x="578269" y="5545627"/>
            <a:ext cx="11154344" cy="830997"/>
          </a:xfrm>
          <a:prstGeom prst="rect">
            <a:avLst/>
          </a:prstGeom>
          <a:noFill/>
        </p:spPr>
        <p:txBody>
          <a:bodyPr wrap="square" lIns="91440" tIns="45720" rIns="91440" bIns="45720" rtlCol="0" anchor="t">
            <a:spAutoFit/>
          </a:bodyPr>
          <a:lstStyle/>
          <a:p>
            <a:r>
              <a:rPr lang="fr-FR" sz="1600">
                <a:solidFill>
                  <a:schemeClr val="bg1"/>
                </a:solidFill>
                <a:latin typeface="Arial" panose="020B0604020202020204" pitchFamily="34" charset="0"/>
                <a:cs typeface="Arial" panose="020B0604020202020204" pitchFamily="34" charset="0"/>
              </a:rPr>
              <a:t>Les pays doivent justifier l’inclusion de chaque population ainsi qu’une explication de la manière dont le nombre de personnes à vacciner dans chaque population a été quantifié dans le POA. L’OMS est disponible pour soutenir les exercices de ciblage de la vaccination</a:t>
            </a:r>
            <a:r>
              <a:rPr lang="en-US" sz="1600">
                <a:solidFill>
                  <a:schemeClr val="bg1"/>
                </a:solidFill>
                <a:latin typeface="Arial" panose="020B0604020202020204" pitchFamily="34" charset="0"/>
                <a:cs typeface="Arial" panose="020B0604020202020204" pitchFamily="34" charset="0"/>
              </a:rPr>
              <a:t>.</a:t>
            </a:r>
          </a:p>
        </p:txBody>
      </p:sp>
      <p:sp>
        <p:nvSpPr>
          <p:cNvPr id="4" name="Footer Placeholder 4">
            <a:extLst>
              <a:ext uri="{FF2B5EF4-FFF2-40B4-BE49-F238E27FC236}">
                <a16:creationId xmlns:a16="http://schemas.microsoft.com/office/drawing/2014/main" id="{7D6C38B5-0269-2074-0381-874ACB9662DB}"/>
              </a:ext>
            </a:extLst>
          </p:cNvPr>
          <p:cNvSpPr>
            <a:spLocks noGrp="1"/>
          </p:cNvSpPr>
          <p:nvPr>
            <p:ph type="ftr" sz="quarter" idx="11"/>
          </p:nvPr>
        </p:nvSpPr>
        <p:spPr>
          <a:xfrm>
            <a:off x="777567" y="6353142"/>
            <a:ext cx="4114800" cy="136526"/>
          </a:xfrm>
        </p:spPr>
        <p:txBody>
          <a:bodyPr/>
          <a:lstStyle/>
          <a:p>
            <a:r>
              <a:rPr lang="en-US"/>
              <a:t>Gavi Ebola Programme - Version September 2024</a:t>
            </a:r>
            <a:endParaRPr lang="en-GB"/>
          </a:p>
        </p:txBody>
      </p:sp>
      <p:sp>
        <p:nvSpPr>
          <p:cNvPr id="6" name="TextBox 5">
            <a:extLst>
              <a:ext uri="{FF2B5EF4-FFF2-40B4-BE49-F238E27FC236}">
                <a16:creationId xmlns:a16="http://schemas.microsoft.com/office/drawing/2014/main" id="{33E0E8F9-DAD6-EBED-A74D-09C567F92D52}"/>
              </a:ext>
            </a:extLst>
          </p:cNvPr>
          <p:cNvSpPr txBox="1"/>
          <p:nvPr/>
        </p:nvSpPr>
        <p:spPr>
          <a:xfrm>
            <a:off x="7998594" y="1032966"/>
            <a:ext cx="3881746" cy="1077218"/>
          </a:xfrm>
          <a:prstGeom prst="rect">
            <a:avLst/>
          </a:prstGeom>
          <a:noFill/>
        </p:spPr>
        <p:txBody>
          <a:bodyPr wrap="square" rtlCol="0">
            <a:spAutoFit/>
          </a:bodyPr>
          <a:lstStyle/>
          <a:p>
            <a:pPr algn="ctr"/>
            <a:r>
              <a:rPr lang="fr-FR" sz="1600" b="1">
                <a:solidFill>
                  <a:schemeClr val="tx2"/>
                </a:solidFill>
              </a:rPr>
              <a:t>FLW qui peuvent être exposées à la MVE sur leur lieu de travail ou dans le cadre d’une intervention en cas d’</a:t>
            </a:r>
            <a:r>
              <a:rPr lang="fr-FR" sz="1600" b="1" err="1">
                <a:solidFill>
                  <a:schemeClr val="tx2"/>
                </a:solidFill>
              </a:rPr>
              <a:t>épidemie</a:t>
            </a:r>
            <a:r>
              <a:rPr lang="fr-FR" sz="1600" b="1">
                <a:solidFill>
                  <a:schemeClr val="tx2"/>
                </a:solidFill>
              </a:rPr>
              <a:t>
(liste indicative)</a:t>
            </a:r>
            <a:endParaRPr lang="en-US" sz="1600" b="1">
              <a:solidFill>
                <a:schemeClr val="tx2"/>
              </a:solidFill>
            </a:endParaRPr>
          </a:p>
        </p:txBody>
      </p:sp>
      <p:sp>
        <p:nvSpPr>
          <p:cNvPr id="18" name="TextBox 17">
            <a:extLst>
              <a:ext uri="{FF2B5EF4-FFF2-40B4-BE49-F238E27FC236}">
                <a16:creationId xmlns:a16="http://schemas.microsoft.com/office/drawing/2014/main" id="{D0EF0BAA-CCD0-E007-7853-64F07322944A}"/>
              </a:ext>
            </a:extLst>
          </p:cNvPr>
          <p:cNvSpPr txBox="1"/>
          <p:nvPr/>
        </p:nvSpPr>
        <p:spPr>
          <a:xfrm>
            <a:off x="1349909" y="997681"/>
            <a:ext cx="5619308" cy="646331"/>
          </a:xfrm>
          <a:prstGeom prst="rect">
            <a:avLst/>
          </a:prstGeom>
          <a:noFill/>
        </p:spPr>
        <p:txBody>
          <a:bodyPr wrap="square" rtlCol="0">
            <a:spAutoFit/>
          </a:bodyPr>
          <a:lstStyle/>
          <a:p>
            <a:pPr algn="ctr"/>
            <a:r>
              <a:rPr lang="fr-FR" b="1">
                <a:solidFill>
                  <a:schemeClr val="tx2"/>
                </a:solidFill>
              </a:rPr>
              <a:t>Travailleurs de la santé et des agents de </a:t>
            </a:r>
            <a:r>
              <a:rPr lang="fr-FR" b="1" err="1">
                <a:solidFill>
                  <a:schemeClr val="tx2"/>
                </a:solidFill>
              </a:rPr>
              <a:t>premiere</a:t>
            </a:r>
            <a:r>
              <a:rPr lang="fr-FR" b="1">
                <a:solidFill>
                  <a:schemeClr val="tx2"/>
                </a:solidFill>
              </a:rPr>
              <a:t> ligne dans les pays ou les zones à risque</a:t>
            </a:r>
            <a:endParaRPr lang="en-US" b="1">
              <a:solidFill>
                <a:schemeClr val="tx2"/>
              </a:solidFill>
            </a:endParaRPr>
          </a:p>
        </p:txBody>
      </p:sp>
    </p:spTree>
    <p:extLst>
      <p:ext uri="{BB962C8B-B14F-4D97-AF65-F5344CB8AC3E}">
        <p14:creationId xmlns:p14="http://schemas.microsoft.com/office/powerpoint/2010/main" val="3016979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0768-4E5A-190A-B096-796DE2DD0CAC}"/>
              </a:ext>
            </a:extLst>
          </p:cNvPr>
          <p:cNvSpPr>
            <a:spLocks noGrp="1"/>
          </p:cNvSpPr>
          <p:nvPr>
            <p:ph type="title"/>
          </p:nvPr>
        </p:nvSpPr>
        <p:spPr/>
        <p:txBody>
          <a:bodyPr>
            <a:normAutofit fontScale="90000"/>
          </a:bodyPr>
          <a:lstStyle/>
          <a:p>
            <a:r>
              <a:rPr lang="fr-FR"/>
              <a:t>Quel est le vaccin contre Ebola actuellement disponible ?</a:t>
            </a:r>
            <a:endParaRPr lang="en-US"/>
          </a:p>
        </p:txBody>
      </p:sp>
      <p:graphicFrame>
        <p:nvGraphicFramePr>
          <p:cNvPr id="4" name="Table 3">
            <a:extLst>
              <a:ext uri="{FF2B5EF4-FFF2-40B4-BE49-F238E27FC236}">
                <a16:creationId xmlns:a16="http://schemas.microsoft.com/office/drawing/2014/main" id="{2DE2578B-9108-7038-BC1E-5304744B757E}"/>
              </a:ext>
            </a:extLst>
          </p:cNvPr>
          <p:cNvGraphicFramePr>
            <a:graphicFrameLocks noGrp="1"/>
          </p:cNvGraphicFramePr>
          <p:nvPr>
            <p:extLst>
              <p:ext uri="{D42A27DB-BD31-4B8C-83A1-F6EECF244321}">
                <p14:modId xmlns:p14="http://schemas.microsoft.com/office/powerpoint/2010/main" val="675779266"/>
              </p:ext>
            </p:extLst>
          </p:nvPr>
        </p:nvGraphicFramePr>
        <p:xfrm>
          <a:off x="515937" y="1022046"/>
          <a:ext cx="10901000" cy="4969305"/>
        </p:xfrm>
        <a:graphic>
          <a:graphicData uri="http://schemas.openxmlformats.org/drawingml/2006/table">
            <a:tbl>
              <a:tblPr firstRow="1" bandRow="1">
                <a:tableStyleId>{21E4AEA4-8DFA-4A89-87EB-49C32662AFE0}</a:tableStyleId>
              </a:tblPr>
              <a:tblGrid>
                <a:gridCol w="2604413">
                  <a:extLst>
                    <a:ext uri="{9D8B030D-6E8A-4147-A177-3AD203B41FA5}">
                      <a16:colId xmlns:a16="http://schemas.microsoft.com/office/drawing/2014/main" val="3750081233"/>
                    </a:ext>
                  </a:extLst>
                </a:gridCol>
                <a:gridCol w="8296587">
                  <a:extLst>
                    <a:ext uri="{9D8B030D-6E8A-4147-A177-3AD203B41FA5}">
                      <a16:colId xmlns:a16="http://schemas.microsoft.com/office/drawing/2014/main" val="1834907845"/>
                    </a:ext>
                  </a:extLst>
                </a:gridCol>
              </a:tblGrid>
              <a:tr h="463004">
                <a:tc>
                  <a:txBody>
                    <a:bodyPr/>
                    <a:lstStyle/>
                    <a:p>
                      <a:r>
                        <a:rPr lang="en-US" sz="1600" err="1">
                          <a:latin typeface="Arial" panose="020B0604020202020204" pitchFamily="34" charset="0"/>
                          <a:cs typeface="Arial" panose="020B0604020202020204" pitchFamily="34" charset="0"/>
                        </a:rPr>
                        <a:t>Caractéristiques</a:t>
                      </a:r>
                      <a:endParaRPr lang="en-US" sz="160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ERVEBO Detail</a:t>
                      </a:r>
                      <a:r>
                        <a:rPr lang="en-US" sz="1600" baseline="3000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4280726310"/>
                  </a:ext>
                </a:extLst>
              </a:tr>
              <a:tr h="453991">
                <a:tc>
                  <a:txBody>
                    <a:bodyPr/>
                    <a:lstStyle/>
                    <a:p>
                      <a:r>
                        <a:rPr lang="en-US" sz="1600">
                          <a:latin typeface="Arial" panose="020B0604020202020204" pitchFamily="34" charset="0"/>
                          <a:cs typeface="Arial" panose="020B0604020202020204" pitchFamily="34" charset="0"/>
                        </a:rPr>
                        <a:t>Type de </a:t>
                      </a:r>
                      <a:r>
                        <a:rPr lang="en-US" sz="1600" err="1">
                          <a:latin typeface="Arial" panose="020B0604020202020204" pitchFamily="34" charset="0"/>
                          <a:cs typeface="Arial" panose="020B0604020202020204" pitchFamily="34" charset="0"/>
                        </a:rPr>
                        <a:t>vaccin</a:t>
                      </a:r>
                      <a:endParaRPr lang="en-US" sz="1600">
                        <a:latin typeface="Arial" panose="020B0604020202020204" pitchFamily="34" charset="0"/>
                        <a:cs typeface="Arial" panose="020B0604020202020204" pitchFamily="34" charset="0"/>
                      </a:endParaRPr>
                    </a:p>
                  </a:txBody>
                  <a:tcPr/>
                </a:tc>
                <a:tc>
                  <a:txBody>
                    <a:bodyPr/>
                    <a:lstStyle/>
                    <a:p>
                      <a:r>
                        <a:rPr lang="fr-FR" sz="1600">
                          <a:latin typeface="Arial" panose="020B0604020202020204" pitchFamily="34" charset="0"/>
                          <a:cs typeface="Arial" panose="020B0604020202020204" pitchFamily="34" charset="0"/>
                        </a:rPr>
                        <a:t>Suspension injectable de 1 </a:t>
                      </a:r>
                      <a:r>
                        <a:rPr lang="fr-FR" sz="1600" err="1">
                          <a:latin typeface="Arial" panose="020B0604020202020204" pitchFamily="34" charset="0"/>
                          <a:cs typeface="Arial" panose="020B0604020202020204" pitchFamily="34" charset="0"/>
                        </a:rPr>
                        <a:t>mL</a:t>
                      </a:r>
                      <a:r>
                        <a:rPr lang="fr-FR" sz="1600">
                          <a:latin typeface="Arial" panose="020B0604020202020204" pitchFamily="34" charset="0"/>
                          <a:cs typeface="Arial" panose="020B0604020202020204" pitchFamily="34" charset="0"/>
                        </a:rPr>
                        <a:t> fournie sous forme de flacon unidose</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9127374"/>
                  </a:ext>
                </a:extLst>
              </a:tr>
              <a:tr h="411093">
                <a:tc>
                  <a:txBody>
                    <a:bodyPr/>
                    <a:lstStyle/>
                    <a:p>
                      <a:r>
                        <a:rPr lang="en-US" sz="1600" err="1">
                          <a:latin typeface="Arial" panose="020B0604020202020204" pitchFamily="34" charset="0"/>
                          <a:cs typeface="Arial" panose="020B0604020202020204" pitchFamily="34" charset="0"/>
                        </a:rPr>
                        <a:t>Stratégie</a:t>
                      </a:r>
                      <a:r>
                        <a:rPr lang="en-US" sz="1600">
                          <a:latin typeface="Arial" panose="020B0604020202020204" pitchFamily="34" charset="0"/>
                          <a:cs typeface="Arial" panose="020B0604020202020204" pitchFamily="34" charset="0"/>
                        </a:rPr>
                        <a:t> de vaccination</a:t>
                      </a:r>
                    </a:p>
                  </a:txBody>
                  <a:tcPr/>
                </a:tc>
                <a:tc>
                  <a:txBody>
                    <a:bodyPr/>
                    <a:lstStyle/>
                    <a:p>
                      <a:r>
                        <a:rPr lang="fr-FR" sz="1600">
                          <a:latin typeface="Arial" panose="020B0604020202020204" pitchFamily="34" charset="0"/>
                          <a:cs typeface="Arial" panose="020B0604020202020204" pitchFamily="34" charset="0"/>
                        </a:rPr>
                        <a:t>Vaccination préventive chez les travailleurs de la santé à risque et les travailleurs de première ligne</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57890013"/>
                  </a:ext>
                </a:extLst>
              </a:tr>
              <a:tr h="1076795">
                <a:tc>
                  <a:txBody>
                    <a:bodyPr/>
                    <a:lstStyle/>
                    <a:p>
                      <a:r>
                        <a:rPr lang="fr-FR" sz="1600">
                          <a:latin typeface="Arial" panose="020B0604020202020204" pitchFamily="34" charset="0"/>
                          <a:cs typeface="Arial" panose="020B0604020202020204" pitchFamily="34" charset="0"/>
                        </a:rPr>
                        <a:t>Efficacité potentielle et efficacité réelle</a:t>
                      </a:r>
                      <a:endParaRPr lang="en-US" sz="1600">
                        <a:latin typeface="Arial" panose="020B0604020202020204" pitchFamily="34" charset="0"/>
                        <a:cs typeface="Arial" panose="020B0604020202020204" pitchFamily="34" charset="0"/>
                      </a:endParaRPr>
                    </a:p>
                  </a:txBody>
                  <a:tcPr/>
                </a:tc>
                <a:tc>
                  <a:txBody>
                    <a:bodyPr/>
                    <a:lstStyle/>
                    <a:p>
                      <a:r>
                        <a:rPr lang="fr-FR" sz="1600" u="sng">
                          <a:latin typeface="Arial" panose="020B0604020202020204" pitchFamily="34" charset="0"/>
                          <a:cs typeface="Arial" panose="020B0604020202020204" pitchFamily="34" charset="0"/>
                        </a:rPr>
                        <a:t>Efficacité clinique : </a:t>
                      </a:r>
                      <a:r>
                        <a:rPr lang="fr-FR" sz="1600" u="none">
                          <a:latin typeface="Arial" panose="020B0604020202020204" pitchFamily="34" charset="0"/>
                          <a:cs typeface="Arial" panose="020B0604020202020204" pitchFamily="34" charset="0"/>
                        </a:rPr>
                        <a:t>100 % (IC : 68,9 à 100,0) chez les adultes âgés de ≥18 ans et non enceintes, allaitants ou gravement malades</a:t>
                      </a:r>
                      <a:endParaRPr lang="en-US" sz="1600" b="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8746403"/>
                  </a:ext>
                </a:extLst>
              </a:tr>
              <a:tr h="631724">
                <a:tc>
                  <a:txBody>
                    <a:bodyPr/>
                    <a:lstStyle/>
                    <a:p>
                      <a:r>
                        <a:rPr lang="en-US" sz="1600">
                          <a:latin typeface="Arial" panose="020B0604020202020204" pitchFamily="34" charset="0"/>
                          <a:cs typeface="Arial" panose="020B0604020202020204" pitchFamily="34" charset="0"/>
                        </a:rPr>
                        <a:t>Durée de la protection</a:t>
                      </a:r>
                    </a:p>
                  </a:txBody>
                  <a:tcPr/>
                </a:tc>
                <a:tc>
                  <a:txBody>
                    <a:bodyPr/>
                    <a:lstStyle/>
                    <a:p>
                      <a:r>
                        <a:rPr lang="fr-FR" sz="1600" kern="1200">
                          <a:solidFill>
                            <a:schemeClr val="dk1"/>
                          </a:solidFill>
                          <a:effectLst/>
                          <a:latin typeface="Arial" panose="020B0604020202020204" pitchFamily="34" charset="0"/>
                          <a:ea typeface="+mn-ea"/>
                          <a:cs typeface="Arial" panose="020B0604020202020204" pitchFamily="34" charset="0"/>
                        </a:rPr>
                        <a:t>Réponse immunitaire durable pendant au moins 5 ans sans signe de déclin.
La durée clinique de la protection n’a pas encore été établie.</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7295003"/>
                  </a:ext>
                </a:extLst>
              </a:tr>
              <a:tr h="1051359">
                <a:tc>
                  <a:txBody>
                    <a:bodyPr/>
                    <a:lstStyle/>
                    <a:p>
                      <a:r>
                        <a:rPr lang="fr-FR" sz="1600">
                          <a:latin typeface="Arial" panose="020B0604020202020204" pitchFamily="34" charset="0"/>
                          <a:cs typeface="Arial" panose="020B0604020202020204" pitchFamily="34" charset="0"/>
                        </a:rPr>
                        <a:t>Utilisation chez les populations particulières</a:t>
                      </a:r>
                      <a:endParaRPr lang="en-US" sz="160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fr-FR" sz="1600" kern="1200" err="1">
                          <a:solidFill>
                            <a:schemeClr val="dk1"/>
                          </a:solidFill>
                          <a:latin typeface="Arial" panose="020B0604020202020204" pitchFamily="34" charset="0"/>
                          <a:ea typeface="+mn-ea"/>
                          <a:cs typeface="Arial" panose="020B0604020202020204" pitchFamily="34" charset="0"/>
                        </a:rPr>
                        <a:t>Ervebo</a:t>
                      </a:r>
                      <a:r>
                        <a:rPr lang="fr-FR" sz="1600" kern="1200">
                          <a:solidFill>
                            <a:schemeClr val="dk1"/>
                          </a:solidFill>
                          <a:latin typeface="Arial" panose="020B0604020202020204" pitchFamily="34" charset="0"/>
                          <a:ea typeface="+mn-ea"/>
                          <a:cs typeface="Arial" panose="020B0604020202020204" pitchFamily="34" charset="0"/>
                        </a:rPr>
                        <a:t> est bien toléré chez les enfants et les adultes et peut être administré aux personnes âgées de 1 an et plus.
Les femmes enceintes ou allaitantes doivent être vaccinées si elles appartiennent à un groupe cible pour lequel une vaccination préventive est recommandée.</a:t>
                      </a:r>
                      <a:endParaRPr lang="en-US" sz="1600" kern="120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6012195"/>
                  </a:ext>
                </a:extLst>
              </a:tr>
              <a:tr h="697871">
                <a:tc>
                  <a:txBody>
                    <a:bodyPr/>
                    <a:lstStyle/>
                    <a:p>
                      <a:r>
                        <a:rPr lang="en-US" sz="1600" err="1">
                          <a:latin typeface="Arial" panose="020B0604020202020204" pitchFamily="34" charset="0"/>
                          <a:cs typeface="Arial" panose="020B0604020202020204" pitchFamily="34" charset="0"/>
                        </a:rPr>
                        <a:t>Disponibilité</a:t>
                      </a:r>
                      <a:endParaRPr lang="en-US" sz="1600">
                        <a:latin typeface="Arial" panose="020B0604020202020204" pitchFamily="34" charset="0"/>
                        <a:cs typeface="Arial" panose="020B0604020202020204" pitchFamily="34" charset="0"/>
                      </a:endParaRPr>
                    </a:p>
                  </a:txBody>
                  <a:tcPr/>
                </a:tc>
                <a:tc>
                  <a:txBody>
                    <a:bodyPr/>
                    <a:lstStyle/>
                    <a:p>
                      <a:r>
                        <a:rPr lang="fr-FR" sz="1600">
                          <a:latin typeface="Arial" panose="020B0604020202020204" pitchFamily="34" charset="0"/>
                          <a:cs typeface="Arial" panose="020B0604020202020204" pitchFamily="34" charset="0"/>
                        </a:rPr>
                        <a:t>Le stock mondial de vaccins est maintenu à 500 000 doses avec un stock rotatif
Approvisionnement au 3 juin 2024 : 522 750</a:t>
                      </a:r>
                      <a:endParaRPr lang="en-US" sz="160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3833297"/>
                  </a:ext>
                </a:extLst>
              </a:tr>
            </a:tbl>
          </a:graphicData>
        </a:graphic>
      </p:graphicFrame>
      <p:sp>
        <p:nvSpPr>
          <p:cNvPr id="5" name="TextBox 4">
            <a:extLst>
              <a:ext uri="{FF2B5EF4-FFF2-40B4-BE49-F238E27FC236}">
                <a16:creationId xmlns:a16="http://schemas.microsoft.com/office/drawing/2014/main" id="{77255788-209D-8105-5C6B-9DDA0AC968A2}"/>
              </a:ext>
            </a:extLst>
          </p:cNvPr>
          <p:cNvSpPr txBox="1"/>
          <p:nvPr/>
        </p:nvSpPr>
        <p:spPr>
          <a:xfrm>
            <a:off x="419593" y="5913435"/>
            <a:ext cx="10176184" cy="246221"/>
          </a:xfrm>
          <a:prstGeom prst="rect">
            <a:avLst/>
          </a:prstGeom>
          <a:noFill/>
        </p:spPr>
        <p:txBody>
          <a:bodyPr wrap="none" lIns="91440" tIns="45720" rIns="91440" bIns="45720" rtlCol="0" anchor="t">
            <a:spAutoFit/>
          </a:bodyPr>
          <a:lstStyle/>
          <a:p>
            <a:r>
              <a:rPr lang="en-US" sz="1000">
                <a:solidFill>
                  <a:schemeClr val="bg1">
                    <a:lumMod val="50000"/>
                  </a:schemeClr>
                </a:solidFill>
                <a:latin typeface="Arial"/>
                <a:cs typeface="Arial"/>
              </a:rPr>
              <a:t>1 Another Ebola vaccine [</a:t>
            </a:r>
            <a:r>
              <a:rPr lang="en-US" sz="1000" err="1">
                <a:solidFill>
                  <a:schemeClr val="bg1">
                    <a:lumMod val="50000"/>
                  </a:schemeClr>
                </a:solidFill>
                <a:latin typeface="Arial"/>
                <a:cs typeface="Arial"/>
              </a:rPr>
              <a:t>Zabdeno</a:t>
            </a:r>
            <a:r>
              <a:rPr lang="en-US" sz="1000">
                <a:solidFill>
                  <a:schemeClr val="bg1">
                    <a:lumMod val="50000"/>
                  </a:schemeClr>
                </a:solidFill>
                <a:latin typeface="Arial"/>
                <a:cs typeface="Arial"/>
              </a:rPr>
              <a:t>/</a:t>
            </a:r>
            <a:r>
              <a:rPr lang="en-US" sz="1000" err="1">
                <a:solidFill>
                  <a:schemeClr val="bg1">
                    <a:lumMod val="50000"/>
                  </a:schemeClr>
                </a:solidFill>
                <a:latin typeface="Arial"/>
                <a:cs typeface="Arial"/>
              </a:rPr>
              <a:t>Mvabea</a:t>
            </a:r>
            <a:r>
              <a:rPr lang="en-US" sz="1000">
                <a:solidFill>
                  <a:schemeClr val="bg1">
                    <a:lumMod val="50000"/>
                  </a:schemeClr>
                </a:solidFill>
                <a:latin typeface="Arial"/>
                <a:cs typeface="Arial"/>
              </a:rPr>
              <a:t>; 2-dose series] is WHO pre-qualified and recommended by SAGE for preventive use, but not currently available for Gavi procurement</a:t>
            </a:r>
          </a:p>
        </p:txBody>
      </p:sp>
      <p:sp>
        <p:nvSpPr>
          <p:cNvPr id="3" name="Slide Number Placeholder 3">
            <a:extLst>
              <a:ext uri="{FF2B5EF4-FFF2-40B4-BE49-F238E27FC236}">
                <a16:creationId xmlns:a16="http://schemas.microsoft.com/office/drawing/2014/main" id="{34E8195A-AF2D-5C2C-A0A6-4499ED7E7105}"/>
              </a:ext>
            </a:extLst>
          </p:cNvPr>
          <p:cNvSpPr>
            <a:spLocks noGrp="1"/>
          </p:cNvSpPr>
          <p:nvPr>
            <p:ph type="sldNum" sz="quarter" idx="12"/>
          </p:nvPr>
        </p:nvSpPr>
        <p:spPr>
          <a:xfrm>
            <a:off x="515937" y="6353142"/>
            <a:ext cx="26163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6" name="Footer Placeholder 4">
            <a:extLst>
              <a:ext uri="{FF2B5EF4-FFF2-40B4-BE49-F238E27FC236}">
                <a16:creationId xmlns:a16="http://schemas.microsoft.com/office/drawing/2014/main" id="{52C3F9E9-FA76-8980-0B3B-2E5E7250938B}"/>
              </a:ext>
            </a:extLst>
          </p:cNvPr>
          <p:cNvSpPr>
            <a:spLocks noGrp="1"/>
          </p:cNvSpPr>
          <p:nvPr>
            <p:ph type="ftr" sz="quarter" idx="11"/>
          </p:nvPr>
        </p:nvSpPr>
        <p:spPr>
          <a:xfrm>
            <a:off x="777567" y="6353142"/>
            <a:ext cx="411480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Gavi Ebola Programme - Version September 2024</a:t>
            </a:r>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185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98CA555-DD61-6A6E-59E7-9863A16EE963}"/>
              </a:ext>
            </a:extLst>
          </p:cNvPr>
          <p:cNvSpPr/>
          <p:nvPr/>
        </p:nvSpPr>
        <p:spPr>
          <a:xfrm>
            <a:off x="6336013" y="272242"/>
            <a:ext cx="5793655" cy="57673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hidden="1">
            <a:extLst>
              <a:ext uri="{FF2B5EF4-FFF2-40B4-BE49-F238E27FC236}">
                <a16:creationId xmlns:a16="http://schemas.microsoft.com/office/drawing/2014/main" id="{6B7246D5-C5BB-4C1D-9634-553C4C21FE51}"/>
              </a:ext>
            </a:extLst>
          </p:cNvPr>
          <p:cNvGraphicFramePr>
            <a:graphicFrameLocks noChangeAspect="1"/>
          </p:cNvGraphicFramePr>
          <p:nvPr>
            <p:custDataLst>
              <p:tags r:id="rId2"/>
            </p:custDataLst>
          </p:nvPr>
        </p:nvGraphicFramePr>
        <p:xfrm>
          <a:off x="191066" y="108373"/>
          <a:ext cx="2051" cy="2051"/>
        </p:xfrm>
        <a:graphic>
          <a:graphicData uri="http://schemas.openxmlformats.org/presentationml/2006/ole">
            <mc:AlternateContent xmlns:mc="http://schemas.openxmlformats.org/markup-compatibility/2006">
              <mc:Choice xmlns:v="urn:schemas-microsoft-com:vml" Requires="v">
                <p:oleObj name="think-cell Slide" r:id="rId5" imgW="359" imgH="358" progId="TCLayout.ActiveDocument.1">
                  <p:embed/>
                </p:oleObj>
              </mc:Choice>
              <mc:Fallback>
                <p:oleObj name="think-cell Slide" r:id="rId5" imgW="359" imgH="358" progId="TCLayout.ActiveDocument.1">
                  <p:embed/>
                  <p:pic>
                    <p:nvPicPr>
                      <p:cNvPr id="6" name="Object 5" hidden="1">
                        <a:extLst>
                          <a:ext uri="{FF2B5EF4-FFF2-40B4-BE49-F238E27FC236}">
                            <a16:creationId xmlns:a16="http://schemas.microsoft.com/office/drawing/2014/main" id="{6B7246D5-C5BB-4C1D-9634-553C4C21FE51}"/>
                          </a:ext>
                        </a:extLst>
                      </p:cNvPr>
                      <p:cNvPicPr/>
                      <p:nvPr/>
                    </p:nvPicPr>
                    <p:blipFill>
                      <a:blip r:embed="rId6"/>
                      <a:stretch>
                        <a:fillRect/>
                      </a:stretch>
                    </p:blipFill>
                    <p:spPr>
                      <a:xfrm>
                        <a:off x="191066" y="108373"/>
                        <a:ext cx="2051" cy="205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294F738-451C-4B17-A0B6-B728A0242218}"/>
              </a:ext>
            </a:extLst>
          </p:cNvPr>
          <p:cNvSpPr>
            <a:spLocks noGrp="1"/>
          </p:cNvSpPr>
          <p:nvPr>
            <p:ph type="title"/>
          </p:nvPr>
        </p:nvSpPr>
        <p:spPr/>
        <p:txBody>
          <a:bodyPr vert="horz">
            <a:noAutofit/>
          </a:bodyPr>
          <a:lstStyle/>
          <a:p>
            <a:r>
              <a:rPr lang="en-GB" sz="3200" err="1"/>
              <a:t>Composants</a:t>
            </a:r>
            <a:r>
              <a:rPr lang="en-GB" sz="3200"/>
              <a:t> de </a:t>
            </a:r>
            <a:r>
              <a:rPr lang="en-GB" sz="3200" err="1"/>
              <a:t>l’application</a:t>
            </a:r>
            <a:endParaRPr lang="en-GB" sz="3200"/>
          </a:p>
        </p:txBody>
      </p:sp>
      <p:pic>
        <p:nvPicPr>
          <p:cNvPr id="13" name="Picture 12">
            <a:extLst>
              <a:ext uri="{FF2B5EF4-FFF2-40B4-BE49-F238E27FC236}">
                <a16:creationId xmlns:a16="http://schemas.microsoft.com/office/drawing/2014/main" id="{8302A3A7-A133-4DD1-A3F6-CEED01BA3677}"/>
              </a:ext>
            </a:extLst>
          </p:cNvPr>
          <p:cNvPicPr>
            <a:picLocks noChangeAspect="1"/>
          </p:cNvPicPr>
          <p:nvPr/>
        </p:nvPicPr>
        <p:blipFill rotWithShape="1">
          <a:blip r:embed="rId7"/>
          <a:srcRect r="50569"/>
          <a:stretch/>
        </p:blipFill>
        <p:spPr>
          <a:xfrm>
            <a:off x="599631" y="2927072"/>
            <a:ext cx="1203490" cy="87641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E597BEDD-7BE5-4595-BD68-A46514867F3D}"/>
              </a:ext>
            </a:extLst>
          </p:cNvPr>
          <p:cNvPicPr>
            <a:picLocks noChangeAspect="1"/>
          </p:cNvPicPr>
          <p:nvPr/>
        </p:nvPicPr>
        <p:blipFill rotWithShape="1">
          <a:blip r:embed="rId8"/>
          <a:srcRect r="20124" b="21207"/>
          <a:stretch/>
        </p:blipFill>
        <p:spPr>
          <a:xfrm>
            <a:off x="599631" y="3973626"/>
            <a:ext cx="1203490" cy="725970"/>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83DDA3EE-1D25-4763-8F70-89CF15E2C2C5}"/>
              </a:ext>
            </a:extLst>
          </p:cNvPr>
          <p:cNvSpPr txBox="1"/>
          <p:nvPr/>
        </p:nvSpPr>
        <p:spPr>
          <a:xfrm>
            <a:off x="1903591" y="3143104"/>
            <a:ext cx="2089494" cy="450251"/>
          </a:xfrm>
          <a:prstGeom prst="rect">
            <a:avLst/>
          </a:prstGeom>
          <a:noFill/>
        </p:spPr>
        <p:txBody>
          <a:bodyPr wrap="square">
            <a:spAutoFit/>
          </a:bodyPr>
          <a:lstStyle/>
          <a:p>
            <a:pPr defTabSz="886007">
              <a:defRPr/>
            </a:pPr>
            <a:r>
              <a:rPr lang="en-US" sz="1163">
                <a:solidFill>
                  <a:srgbClr val="000000"/>
                </a:solidFill>
                <a:latin typeface="Arial"/>
              </a:rPr>
              <a:t>High level activity timeline and total budget (1-2 rows)</a:t>
            </a:r>
            <a:endParaRPr lang="en-US" sz="1163">
              <a:solidFill>
                <a:srgbClr val="343434"/>
              </a:solidFill>
              <a:latin typeface="Arial"/>
            </a:endParaRPr>
          </a:p>
        </p:txBody>
      </p:sp>
      <p:sp>
        <p:nvSpPr>
          <p:cNvPr id="18" name="Rectangle 17">
            <a:extLst>
              <a:ext uri="{FF2B5EF4-FFF2-40B4-BE49-F238E27FC236}">
                <a16:creationId xmlns:a16="http://schemas.microsoft.com/office/drawing/2014/main" id="{98E39EC5-3808-43F5-BEE4-0735EBF08DBA}"/>
              </a:ext>
            </a:extLst>
          </p:cNvPr>
          <p:cNvSpPr/>
          <p:nvPr/>
        </p:nvSpPr>
        <p:spPr>
          <a:xfrm>
            <a:off x="1903590" y="2927883"/>
            <a:ext cx="1151165" cy="301301"/>
          </a:xfrm>
          <a:prstGeom prst="rect">
            <a:avLst/>
          </a:prstGeom>
        </p:spPr>
        <p:txBody>
          <a:bodyPr wrap="square">
            <a:spAutoFit/>
          </a:bodyPr>
          <a:lstStyle/>
          <a:p>
            <a:pPr defTabSz="886007">
              <a:defRPr/>
            </a:pPr>
            <a:r>
              <a:rPr lang="en-US" sz="1358" b="1">
                <a:solidFill>
                  <a:srgbClr val="0070C0"/>
                </a:solidFill>
                <a:latin typeface="Arial"/>
              </a:rPr>
              <a:t>Workplan</a:t>
            </a:r>
          </a:p>
        </p:txBody>
      </p:sp>
      <p:sp>
        <p:nvSpPr>
          <p:cNvPr id="23" name="TextBox 22">
            <a:extLst>
              <a:ext uri="{FF2B5EF4-FFF2-40B4-BE49-F238E27FC236}">
                <a16:creationId xmlns:a16="http://schemas.microsoft.com/office/drawing/2014/main" id="{8B1F250D-9F7B-4E23-B734-D1102B4FA182}"/>
              </a:ext>
            </a:extLst>
          </p:cNvPr>
          <p:cNvSpPr txBox="1"/>
          <p:nvPr/>
        </p:nvSpPr>
        <p:spPr>
          <a:xfrm>
            <a:off x="1903590" y="4252870"/>
            <a:ext cx="2971763" cy="629211"/>
          </a:xfrm>
          <a:prstGeom prst="rect">
            <a:avLst/>
          </a:prstGeom>
          <a:noFill/>
        </p:spPr>
        <p:txBody>
          <a:bodyPr wrap="square">
            <a:spAutoFit/>
          </a:bodyPr>
          <a:lstStyle/>
          <a:p>
            <a:pPr defTabSz="886007">
              <a:defRPr/>
            </a:pPr>
            <a:r>
              <a:rPr lang="en-US" sz="1163">
                <a:solidFill>
                  <a:srgbClr val="000000"/>
                </a:solidFill>
                <a:latin typeface="Arial"/>
              </a:rPr>
              <a:t>Identifies which sub-national levels are targeted (pre-populated list of districts) to identify overlap with other Gavi funding</a:t>
            </a:r>
            <a:endParaRPr lang="en-US" sz="1163">
              <a:solidFill>
                <a:srgbClr val="343434"/>
              </a:solidFill>
              <a:latin typeface="Arial"/>
            </a:endParaRPr>
          </a:p>
        </p:txBody>
      </p:sp>
      <p:sp>
        <p:nvSpPr>
          <p:cNvPr id="25" name="Rectangle 24">
            <a:extLst>
              <a:ext uri="{FF2B5EF4-FFF2-40B4-BE49-F238E27FC236}">
                <a16:creationId xmlns:a16="http://schemas.microsoft.com/office/drawing/2014/main" id="{33788E05-E81C-4DD0-859A-1F4011254E9C}"/>
              </a:ext>
            </a:extLst>
          </p:cNvPr>
          <p:cNvSpPr/>
          <p:nvPr/>
        </p:nvSpPr>
        <p:spPr>
          <a:xfrm>
            <a:off x="1903595" y="3987052"/>
            <a:ext cx="1784553" cy="301301"/>
          </a:xfrm>
          <a:prstGeom prst="rect">
            <a:avLst/>
          </a:prstGeom>
        </p:spPr>
        <p:txBody>
          <a:bodyPr wrap="square">
            <a:spAutoFit/>
          </a:bodyPr>
          <a:lstStyle/>
          <a:p>
            <a:pPr defTabSz="886007">
              <a:defRPr/>
            </a:pPr>
            <a:r>
              <a:rPr lang="en-US" sz="1358" b="1">
                <a:solidFill>
                  <a:schemeClr val="bg1">
                    <a:lumMod val="65000"/>
                  </a:schemeClr>
                </a:solidFill>
                <a:latin typeface="Arial"/>
              </a:rPr>
              <a:t>Targeted Areas</a:t>
            </a:r>
          </a:p>
        </p:txBody>
      </p:sp>
      <p:sp>
        <p:nvSpPr>
          <p:cNvPr id="27" name="Rectangle 26">
            <a:extLst>
              <a:ext uri="{FF2B5EF4-FFF2-40B4-BE49-F238E27FC236}">
                <a16:creationId xmlns:a16="http://schemas.microsoft.com/office/drawing/2014/main" id="{3750496A-034E-4ED2-A51D-C7E4E7C753A6}"/>
              </a:ext>
            </a:extLst>
          </p:cNvPr>
          <p:cNvSpPr/>
          <p:nvPr/>
        </p:nvSpPr>
        <p:spPr>
          <a:xfrm>
            <a:off x="414969" y="1146419"/>
            <a:ext cx="11549025" cy="7777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88107"/>
            <a:endParaRPr lang="en-GB" sz="1745">
              <a:solidFill>
                <a:srgbClr val="FFFFFF"/>
              </a:solidFill>
              <a:latin typeface="Arial"/>
            </a:endParaRPr>
          </a:p>
        </p:txBody>
      </p:sp>
      <p:sp>
        <p:nvSpPr>
          <p:cNvPr id="29" name="TextBox 28">
            <a:extLst>
              <a:ext uri="{FF2B5EF4-FFF2-40B4-BE49-F238E27FC236}">
                <a16:creationId xmlns:a16="http://schemas.microsoft.com/office/drawing/2014/main" id="{BD58AEF7-55DF-4B3D-91A2-06495CD572F3}"/>
              </a:ext>
            </a:extLst>
          </p:cNvPr>
          <p:cNvSpPr txBox="1"/>
          <p:nvPr/>
        </p:nvSpPr>
        <p:spPr>
          <a:xfrm>
            <a:off x="599631" y="1169546"/>
            <a:ext cx="3493075" cy="689163"/>
          </a:xfrm>
          <a:prstGeom prst="rect">
            <a:avLst/>
          </a:prstGeom>
          <a:noFill/>
        </p:spPr>
        <p:txBody>
          <a:bodyPr wrap="square" rtlCol="0">
            <a:spAutoFit/>
          </a:bodyPr>
          <a:lstStyle/>
          <a:p>
            <a:pPr defTabSz="1188107"/>
            <a:r>
              <a:rPr lang="en-GB" sz="1939" b="1" err="1">
                <a:solidFill>
                  <a:srgbClr val="FFFFFF"/>
                </a:solidFill>
                <a:latin typeface="Arial"/>
              </a:rPr>
              <a:t>Demande</a:t>
            </a:r>
            <a:r>
              <a:rPr lang="en-GB" sz="1939" b="1">
                <a:solidFill>
                  <a:srgbClr val="FFFFFF"/>
                </a:solidFill>
                <a:latin typeface="Arial"/>
              </a:rPr>
              <a:t> de </a:t>
            </a:r>
            <a:r>
              <a:rPr lang="en-GB" sz="1939" b="1" err="1">
                <a:solidFill>
                  <a:srgbClr val="FFFFFF"/>
                </a:solidFill>
                <a:latin typeface="Arial"/>
              </a:rPr>
              <a:t>vaccin</a:t>
            </a:r>
            <a:r>
              <a:rPr lang="en-GB" sz="1939" b="1">
                <a:solidFill>
                  <a:srgbClr val="FFFFFF"/>
                </a:solidFill>
                <a:latin typeface="Arial"/>
              </a:rPr>
              <a:t> </a:t>
            </a:r>
            <a:r>
              <a:rPr lang="en-GB" sz="1939" b="1" err="1">
                <a:solidFill>
                  <a:srgbClr val="FFFFFF"/>
                </a:solidFill>
                <a:latin typeface="Arial"/>
              </a:rPr>
              <a:t>autonome</a:t>
            </a:r>
            <a:endParaRPr lang="en-GB" sz="1939" b="1">
              <a:solidFill>
                <a:srgbClr val="FFFFFF"/>
              </a:solidFill>
              <a:latin typeface="Arial"/>
            </a:endParaRPr>
          </a:p>
        </p:txBody>
      </p:sp>
      <p:sp>
        <p:nvSpPr>
          <p:cNvPr id="30" name="TextBox 29">
            <a:extLst>
              <a:ext uri="{FF2B5EF4-FFF2-40B4-BE49-F238E27FC236}">
                <a16:creationId xmlns:a16="http://schemas.microsoft.com/office/drawing/2014/main" id="{20C57332-5027-4A7A-91EC-FC437187AB4D}"/>
              </a:ext>
            </a:extLst>
          </p:cNvPr>
          <p:cNvSpPr txBox="1"/>
          <p:nvPr/>
        </p:nvSpPr>
        <p:spPr>
          <a:xfrm>
            <a:off x="7290951" y="1159173"/>
            <a:ext cx="3018326" cy="689163"/>
          </a:xfrm>
          <a:prstGeom prst="rect">
            <a:avLst/>
          </a:prstGeom>
          <a:noFill/>
        </p:spPr>
        <p:txBody>
          <a:bodyPr wrap="square" rtlCol="0">
            <a:spAutoFit/>
          </a:bodyPr>
          <a:lstStyle/>
          <a:p>
            <a:pPr defTabSz="1188107"/>
            <a:r>
              <a:rPr lang="en-GB" sz="1939" b="1">
                <a:solidFill>
                  <a:srgbClr val="FFFFFF"/>
                </a:solidFill>
                <a:latin typeface="Arial"/>
              </a:rPr>
              <a:t>Annexes </a:t>
            </a:r>
            <a:r>
              <a:rPr lang="en-GB" sz="1939" b="1" err="1">
                <a:solidFill>
                  <a:srgbClr val="FFFFFF"/>
                </a:solidFill>
                <a:latin typeface="Arial"/>
              </a:rPr>
              <a:t>spécifiques</a:t>
            </a:r>
            <a:r>
              <a:rPr lang="en-GB" sz="1939" b="1">
                <a:solidFill>
                  <a:srgbClr val="FFFFFF"/>
                </a:solidFill>
                <a:latin typeface="Arial"/>
              </a:rPr>
              <a:t> au </a:t>
            </a:r>
            <a:r>
              <a:rPr lang="en-GB" sz="1939" b="1" err="1">
                <a:solidFill>
                  <a:srgbClr val="FFFFFF"/>
                </a:solidFill>
                <a:latin typeface="Arial"/>
              </a:rPr>
              <a:t>vaccin</a:t>
            </a:r>
            <a:endParaRPr lang="en-GB" sz="1939" b="1">
              <a:solidFill>
                <a:srgbClr val="FFFFFF"/>
              </a:solidFill>
              <a:latin typeface="Arial"/>
            </a:endParaRPr>
          </a:p>
        </p:txBody>
      </p:sp>
      <p:sp>
        <p:nvSpPr>
          <p:cNvPr id="33" name="TextBox 32">
            <a:extLst>
              <a:ext uri="{FF2B5EF4-FFF2-40B4-BE49-F238E27FC236}">
                <a16:creationId xmlns:a16="http://schemas.microsoft.com/office/drawing/2014/main" id="{8DD2B3EF-30F2-4AA0-A919-EC8AF9AF45C6}"/>
              </a:ext>
            </a:extLst>
          </p:cNvPr>
          <p:cNvSpPr txBox="1"/>
          <p:nvPr/>
        </p:nvSpPr>
        <p:spPr>
          <a:xfrm>
            <a:off x="4875353" y="1169546"/>
            <a:ext cx="1997921" cy="689163"/>
          </a:xfrm>
          <a:prstGeom prst="rect">
            <a:avLst/>
          </a:prstGeom>
          <a:noFill/>
        </p:spPr>
        <p:txBody>
          <a:bodyPr wrap="square" rtlCol="0">
            <a:spAutoFit/>
          </a:bodyPr>
          <a:lstStyle/>
          <a:p>
            <a:pPr defTabSz="1188107"/>
            <a:r>
              <a:rPr lang="en-GB" sz="1939" b="1">
                <a:solidFill>
                  <a:srgbClr val="FFFFFF"/>
                </a:solidFill>
                <a:latin typeface="Arial"/>
              </a:rPr>
              <a:t>Budgétisation et rapports</a:t>
            </a:r>
          </a:p>
        </p:txBody>
      </p:sp>
      <p:pic>
        <p:nvPicPr>
          <p:cNvPr id="34" name="Picture 33" descr="Graphical user interface, application&#10;&#10;Description automatically generated">
            <a:extLst>
              <a:ext uri="{FF2B5EF4-FFF2-40B4-BE49-F238E27FC236}">
                <a16:creationId xmlns:a16="http://schemas.microsoft.com/office/drawing/2014/main" id="{483CE1F6-2382-420F-9D46-E2668A79186E}"/>
              </a:ext>
            </a:extLst>
          </p:cNvPr>
          <p:cNvPicPr>
            <a:picLocks noChangeAspect="1"/>
          </p:cNvPicPr>
          <p:nvPr/>
        </p:nvPicPr>
        <p:blipFill rotWithShape="1">
          <a:blip r:embed="rId9"/>
          <a:srcRect r="25182"/>
          <a:stretch/>
        </p:blipFill>
        <p:spPr>
          <a:xfrm>
            <a:off x="4844819" y="2046318"/>
            <a:ext cx="1205888" cy="783444"/>
          </a:xfrm>
          <a:prstGeom prst="rect">
            <a:avLst/>
          </a:prstGeom>
          <a:ln>
            <a:noFill/>
          </a:ln>
          <a:effectLst>
            <a:outerShdw blurRad="292100" dist="139700" dir="2700000" algn="tl" rotWithShape="0">
              <a:srgbClr val="333333">
                <a:alpha val="65000"/>
              </a:srgbClr>
            </a:outerShdw>
          </a:effectLst>
        </p:spPr>
      </p:pic>
      <p:sp>
        <p:nvSpPr>
          <p:cNvPr id="35" name="Rectangle 34">
            <a:extLst>
              <a:ext uri="{FF2B5EF4-FFF2-40B4-BE49-F238E27FC236}">
                <a16:creationId xmlns:a16="http://schemas.microsoft.com/office/drawing/2014/main" id="{69EBA50B-6438-4FC1-8E89-1BB350A6A2AF}"/>
              </a:ext>
            </a:extLst>
          </p:cNvPr>
          <p:cNvSpPr/>
          <p:nvPr/>
        </p:nvSpPr>
        <p:spPr>
          <a:xfrm>
            <a:off x="6075122" y="1987036"/>
            <a:ext cx="1151165" cy="510268"/>
          </a:xfrm>
          <a:prstGeom prst="rect">
            <a:avLst/>
          </a:prstGeom>
        </p:spPr>
        <p:txBody>
          <a:bodyPr wrap="square">
            <a:spAutoFit/>
          </a:bodyPr>
          <a:lstStyle/>
          <a:p>
            <a:pPr defTabSz="886007">
              <a:defRPr/>
            </a:pPr>
            <a:r>
              <a:rPr lang="en-US" sz="1358" b="1">
                <a:solidFill>
                  <a:srgbClr val="0070C0"/>
                </a:solidFill>
                <a:latin typeface="Arial"/>
              </a:rPr>
              <a:t>Detailed</a:t>
            </a:r>
          </a:p>
          <a:p>
            <a:pPr defTabSz="886007">
              <a:defRPr/>
            </a:pPr>
            <a:r>
              <a:rPr lang="en-US" sz="1358" b="1">
                <a:solidFill>
                  <a:srgbClr val="0070C0"/>
                </a:solidFill>
                <a:latin typeface="Arial"/>
              </a:rPr>
              <a:t>Budget</a:t>
            </a:r>
          </a:p>
        </p:txBody>
      </p:sp>
      <p:sp>
        <p:nvSpPr>
          <p:cNvPr id="36" name="Rectangle 35">
            <a:extLst>
              <a:ext uri="{FF2B5EF4-FFF2-40B4-BE49-F238E27FC236}">
                <a16:creationId xmlns:a16="http://schemas.microsoft.com/office/drawing/2014/main" id="{46C3C2E9-47C5-44EA-817A-131E3E51D446}"/>
              </a:ext>
            </a:extLst>
          </p:cNvPr>
          <p:cNvSpPr/>
          <p:nvPr/>
        </p:nvSpPr>
        <p:spPr>
          <a:xfrm>
            <a:off x="7400144" y="2069008"/>
            <a:ext cx="1593831" cy="301301"/>
          </a:xfrm>
          <a:prstGeom prst="rect">
            <a:avLst/>
          </a:prstGeom>
          <a:ln w="57150">
            <a:solidFill>
              <a:schemeClr val="accent2"/>
            </a:solidFill>
          </a:ln>
        </p:spPr>
        <p:txBody>
          <a:bodyPr wrap="square">
            <a:spAutoFit/>
          </a:bodyPr>
          <a:lstStyle/>
          <a:p>
            <a:pPr defTabSz="886007">
              <a:defRPr/>
            </a:pPr>
            <a:r>
              <a:rPr lang="en-US" sz="1358" b="1">
                <a:solidFill>
                  <a:srgbClr val="0070C0"/>
                </a:solidFill>
                <a:latin typeface="Arial"/>
              </a:rPr>
              <a:t>1. Plan of Action</a:t>
            </a:r>
          </a:p>
        </p:txBody>
      </p:sp>
      <p:sp>
        <p:nvSpPr>
          <p:cNvPr id="41" name="Rectangle 40">
            <a:extLst>
              <a:ext uri="{FF2B5EF4-FFF2-40B4-BE49-F238E27FC236}">
                <a16:creationId xmlns:a16="http://schemas.microsoft.com/office/drawing/2014/main" id="{D1144F02-446B-489C-8BA8-20D4B8B30163}"/>
              </a:ext>
            </a:extLst>
          </p:cNvPr>
          <p:cNvSpPr/>
          <p:nvPr/>
        </p:nvSpPr>
        <p:spPr>
          <a:xfrm>
            <a:off x="7378224" y="2405262"/>
            <a:ext cx="4310399" cy="1043619"/>
          </a:xfrm>
          <a:prstGeom prst="rect">
            <a:avLst/>
          </a:prstGeom>
        </p:spPr>
        <p:txBody>
          <a:bodyPr wrap="square">
            <a:spAutoFit/>
          </a:bodyPr>
          <a:lstStyle/>
          <a:p>
            <a:pPr defTabSz="886007">
              <a:spcAft>
                <a:spcPts val="300"/>
              </a:spcAft>
              <a:defRPr/>
            </a:pPr>
            <a:r>
              <a:rPr lang="en-US" sz="1358" b="1">
                <a:solidFill>
                  <a:srgbClr val="0070C0"/>
                </a:solidFill>
                <a:latin typeface="Arial"/>
              </a:rPr>
              <a:t>2. </a:t>
            </a:r>
            <a:r>
              <a:rPr lang="en-US" sz="1358" b="1">
                <a:solidFill>
                  <a:schemeClr val="bg1">
                    <a:lumMod val="65000"/>
                  </a:schemeClr>
                </a:solidFill>
                <a:latin typeface="Arial"/>
              </a:rPr>
              <a:t>NITAG recommendation (recommended)</a:t>
            </a:r>
          </a:p>
          <a:p>
            <a:pPr defTabSz="886007">
              <a:spcAft>
                <a:spcPts val="300"/>
              </a:spcAft>
              <a:defRPr/>
            </a:pPr>
            <a:r>
              <a:rPr lang="en-US" sz="1358" b="1">
                <a:solidFill>
                  <a:srgbClr val="0070C0"/>
                </a:solidFill>
                <a:latin typeface="Arial"/>
              </a:rPr>
              <a:t>3. ICC Approval (required)</a:t>
            </a:r>
          </a:p>
          <a:p>
            <a:pPr defTabSz="886007">
              <a:spcAft>
                <a:spcPts val="300"/>
              </a:spcAft>
              <a:defRPr/>
            </a:pPr>
            <a:r>
              <a:rPr lang="en-US" sz="1358" b="1">
                <a:solidFill>
                  <a:srgbClr val="0070C0"/>
                </a:solidFill>
                <a:latin typeface="Arial"/>
              </a:rPr>
              <a:t>4. Minister of Health endorsement signature</a:t>
            </a:r>
          </a:p>
          <a:p>
            <a:pPr defTabSz="886007">
              <a:spcAft>
                <a:spcPts val="300"/>
              </a:spcAft>
              <a:defRPr/>
            </a:pPr>
            <a:r>
              <a:rPr lang="en-US" sz="1358" b="1">
                <a:solidFill>
                  <a:srgbClr val="0070C0"/>
                </a:solidFill>
                <a:latin typeface="Arial"/>
              </a:rPr>
              <a:t>5. </a:t>
            </a:r>
            <a:r>
              <a:rPr lang="en-US" sz="1358" b="1">
                <a:solidFill>
                  <a:schemeClr val="bg1">
                    <a:lumMod val="65000"/>
                  </a:schemeClr>
                </a:solidFill>
                <a:latin typeface="Arial"/>
              </a:rPr>
              <a:t>Minister of Finance – evidence of awareness</a:t>
            </a:r>
          </a:p>
        </p:txBody>
      </p:sp>
      <p:sp>
        <p:nvSpPr>
          <p:cNvPr id="28" name="TextBox 27">
            <a:extLst>
              <a:ext uri="{FF2B5EF4-FFF2-40B4-BE49-F238E27FC236}">
                <a16:creationId xmlns:a16="http://schemas.microsoft.com/office/drawing/2014/main" id="{B1FF5DBA-84BD-49A4-82B2-C9A7E89CD28C}"/>
              </a:ext>
            </a:extLst>
          </p:cNvPr>
          <p:cNvSpPr txBox="1"/>
          <p:nvPr/>
        </p:nvSpPr>
        <p:spPr>
          <a:xfrm>
            <a:off x="8993975" y="2021391"/>
            <a:ext cx="2312331" cy="301301"/>
          </a:xfrm>
          <a:prstGeom prst="rect">
            <a:avLst/>
          </a:prstGeom>
          <a:ln>
            <a:noFill/>
          </a:ln>
        </p:spPr>
        <p:txBody>
          <a:bodyPr wrap="square">
            <a:spAutoFit/>
          </a:bodyPr>
          <a:lstStyle>
            <a:defPPr>
              <a:defRPr lang="fr-FR"/>
            </a:defPPr>
            <a:lvl1pPr defTabSz="685783">
              <a:defRPr sz="1050" b="1">
                <a:solidFill>
                  <a:srgbClr val="0070C0"/>
                </a:solidFill>
                <a:latin typeface="Arial"/>
              </a:defRPr>
            </a:lvl1pPr>
          </a:lstStyle>
          <a:p>
            <a:pPr defTabSz="632854"/>
            <a:r>
              <a:rPr lang="en-US" sz="1358" b="0">
                <a:solidFill>
                  <a:schemeClr val="accent2"/>
                </a:solidFill>
              </a:rPr>
              <a:t>**Key document**</a:t>
            </a:r>
          </a:p>
        </p:txBody>
      </p:sp>
      <p:sp>
        <p:nvSpPr>
          <p:cNvPr id="8" name="Rectangle 7">
            <a:extLst>
              <a:ext uri="{FF2B5EF4-FFF2-40B4-BE49-F238E27FC236}">
                <a16:creationId xmlns:a16="http://schemas.microsoft.com/office/drawing/2014/main" id="{CE1598EA-677D-591F-8223-F9A14DD3F08D}"/>
              </a:ext>
            </a:extLst>
          </p:cNvPr>
          <p:cNvSpPr/>
          <p:nvPr/>
        </p:nvSpPr>
        <p:spPr>
          <a:xfrm>
            <a:off x="6054605" y="3045529"/>
            <a:ext cx="1190794" cy="1267655"/>
          </a:xfrm>
          <a:prstGeom prst="rect">
            <a:avLst/>
          </a:prstGeom>
        </p:spPr>
        <p:txBody>
          <a:bodyPr wrap="square">
            <a:spAutoFit/>
          </a:bodyPr>
          <a:lstStyle/>
          <a:p>
            <a:pPr defTabSz="886007"/>
            <a:r>
              <a:rPr lang="en-US" sz="1358" b="1">
                <a:solidFill>
                  <a:schemeClr val="bg1">
                    <a:lumMod val="65000"/>
                  </a:schemeClr>
                </a:solidFill>
                <a:latin typeface="Arial"/>
              </a:rPr>
              <a:t>Budget calculations – country format as extra tabs if helpful</a:t>
            </a:r>
          </a:p>
        </p:txBody>
      </p:sp>
      <p:sp>
        <p:nvSpPr>
          <p:cNvPr id="9" name="TextBox 8">
            <a:extLst>
              <a:ext uri="{FF2B5EF4-FFF2-40B4-BE49-F238E27FC236}">
                <a16:creationId xmlns:a16="http://schemas.microsoft.com/office/drawing/2014/main" id="{99A5F68A-BD03-2951-38F6-BCC37743D942}"/>
              </a:ext>
            </a:extLst>
          </p:cNvPr>
          <p:cNvSpPr txBox="1"/>
          <p:nvPr/>
        </p:nvSpPr>
        <p:spPr>
          <a:xfrm>
            <a:off x="4965548" y="3140176"/>
            <a:ext cx="1002203" cy="352084"/>
          </a:xfrm>
          <a:prstGeom prst="rect">
            <a:avLst/>
          </a:prstGeom>
          <a:solidFill>
            <a:srgbClr val="EAEAEA">
              <a:alpha val="36863"/>
            </a:srgbClr>
          </a:solidFill>
        </p:spPr>
        <p:txBody>
          <a:bodyPr wrap="square" rtlCol="0">
            <a:spAutoFit/>
          </a:bodyPr>
          <a:lstStyle/>
          <a:p>
            <a:endParaRPr lang="en-US" sz="1688"/>
          </a:p>
        </p:txBody>
      </p:sp>
      <p:pic>
        <p:nvPicPr>
          <p:cNvPr id="10" name="Graphic 9" descr="Table outline">
            <a:extLst>
              <a:ext uri="{FF2B5EF4-FFF2-40B4-BE49-F238E27FC236}">
                <a16:creationId xmlns:a16="http://schemas.microsoft.com/office/drawing/2014/main" id="{23615BA7-ACB6-890F-AEF2-8EAF7E841D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33512" y="2933823"/>
            <a:ext cx="1164883" cy="1164883"/>
          </a:xfrm>
          <a:prstGeom prst="rect">
            <a:avLst/>
          </a:prstGeom>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DE677935-2AD5-9F93-250F-4EC60A63FA44}"/>
              </a:ext>
            </a:extLst>
          </p:cNvPr>
          <p:cNvSpPr txBox="1"/>
          <p:nvPr/>
        </p:nvSpPr>
        <p:spPr>
          <a:xfrm>
            <a:off x="1903591" y="2162308"/>
            <a:ext cx="2089494" cy="450251"/>
          </a:xfrm>
          <a:prstGeom prst="rect">
            <a:avLst/>
          </a:prstGeom>
          <a:noFill/>
        </p:spPr>
        <p:txBody>
          <a:bodyPr wrap="square">
            <a:spAutoFit/>
          </a:bodyPr>
          <a:lstStyle/>
          <a:p>
            <a:pPr defTabSz="886007">
              <a:defRPr/>
            </a:pPr>
            <a:r>
              <a:rPr lang="en-US" sz="1163">
                <a:solidFill>
                  <a:srgbClr val="000000"/>
                </a:solidFill>
                <a:latin typeface="Arial"/>
              </a:rPr>
              <a:t>Timing, dose requirements, vaccine registration details</a:t>
            </a:r>
            <a:endParaRPr lang="en-US" sz="1163">
              <a:solidFill>
                <a:srgbClr val="343434"/>
              </a:solidFill>
              <a:latin typeface="Arial"/>
            </a:endParaRPr>
          </a:p>
        </p:txBody>
      </p:sp>
      <p:sp>
        <p:nvSpPr>
          <p:cNvPr id="14" name="Rectangle 13">
            <a:extLst>
              <a:ext uri="{FF2B5EF4-FFF2-40B4-BE49-F238E27FC236}">
                <a16:creationId xmlns:a16="http://schemas.microsoft.com/office/drawing/2014/main" id="{10A898C1-69A3-9023-680A-6426FD9CEE0B}"/>
              </a:ext>
            </a:extLst>
          </p:cNvPr>
          <p:cNvSpPr/>
          <p:nvPr/>
        </p:nvSpPr>
        <p:spPr>
          <a:xfrm>
            <a:off x="1903590" y="1947087"/>
            <a:ext cx="2312331" cy="301301"/>
          </a:xfrm>
          <a:prstGeom prst="rect">
            <a:avLst/>
          </a:prstGeom>
        </p:spPr>
        <p:txBody>
          <a:bodyPr wrap="square">
            <a:spAutoFit/>
          </a:bodyPr>
          <a:lstStyle/>
          <a:p>
            <a:pPr defTabSz="886007">
              <a:defRPr/>
            </a:pPr>
            <a:r>
              <a:rPr lang="en-US" sz="1358" b="1">
                <a:solidFill>
                  <a:srgbClr val="0070C0"/>
                </a:solidFill>
                <a:latin typeface="Arial"/>
              </a:rPr>
              <a:t>Portal application form</a:t>
            </a:r>
          </a:p>
        </p:txBody>
      </p:sp>
      <p:pic>
        <p:nvPicPr>
          <p:cNvPr id="19" name="Picture 18">
            <a:extLst>
              <a:ext uri="{FF2B5EF4-FFF2-40B4-BE49-F238E27FC236}">
                <a16:creationId xmlns:a16="http://schemas.microsoft.com/office/drawing/2014/main" id="{FC688E20-A679-A5FE-D5D9-6F040D00CB5C}"/>
              </a:ext>
            </a:extLst>
          </p:cNvPr>
          <p:cNvPicPr>
            <a:picLocks noChangeAspect="1"/>
          </p:cNvPicPr>
          <p:nvPr/>
        </p:nvPicPr>
        <p:blipFill>
          <a:blip r:embed="rId12"/>
          <a:stretch>
            <a:fillRect/>
          </a:stretch>
        </p:blipFill>
        <p:spPr>
          <a:xfrm>
            <a:off x="825813" y="1945823"/>
            <a:ext cx="790050" cy="843073"/>
          </a:xfrm>
          <a:prstGeom prst="rect">
            <a:avLst/>
          </a:prstGeom>
        </p:spPr>
      </p:pic>
      <p:sp>
        <p:nvSpPr>
          <p:cNvPr id="5" name="TextBox 4">
            <a:extLst>
              <a:ext uri="{FF2B5EF4-FFF2-40B4-BE49-F238E27FC236}">
                <a16:creationId xmlns:a16="http://schemas.microsoft.com/office/drawing/2014/main" id="{82B4E034-9147-7AC1-B907-0377D3E9B7FC}"/>
              </a:ext>
            </a:extLst>
          </p:cNvPr>
          <p:cNvSpPr txBox="1"/>
          <p:nvPr/>
        </p:nvSpPr>
        <p:spPr>
          <a:xfrm>
            <a:off x="8948497" y="5461756"/>
            <a:ext cx="1635211"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a:t>Vaccine Funding Guidelines: </a:t>
            </a:r>
          </a:p>
          <a:p>
            <a:r>
              <a:rPr lang="en-US" sz="1200"/>
              <a:t>UPDATED in June 2024</a:t>
            </a:r>
          </a:p>
        </p:txBody>
      </p:sp>
      <p:sp>
        <p:nvSpPr>
          <p:cNvPr id="7" name="TextBox 6">
            <a:extLst>
              <a:ext uri="{FF2B5EF4-FFF2-40B4-BE49-F238E27FC236}">
                <a16:creationId xmlns:a16="http://schemas.microsoft.com/office/drawing/2014/main" id="{D45FC6F1-DA00-4224-E095-41BF687DBB48}"/>
              </a:ext>
            </a:extLst>
          </p:cNvPr>
          <p:cNvSpPr txBox="1"/>
          <p:nvPr/>
        </p:nvSpPr>
        <p:spPr>
          <a:xfrm>
            <a:off x="10583709" y="5461755"/>
            <a:ext cx="1550660"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a:t>Plan of Action template: </a:t>
            </a:r>
          </a:p>
          <a:p>
            <a:r>
              <a:rPr lang="en-US" sz="1200"/>
              <a:t>NEW in June 2024</a:t>
            </a:r>
          </a:p>
        </p:txBody>
      </p:sp>
      <p:sp>
        <p:nvSpPr>
          <p:cNvPr id="11" name="TextBox 10">
            <a:extLst>
              <a:ext uri="{FF2B5EF4-FFF2-40B4-BE49-F238E27FC236}">
                <a16:creationId xmlns:a16="http://schemas.microsoft.com/office/drawing/2014/main" id="{A39FFE8C-0160-2D2B-2E05-4BE7CA8853AF}"/>
              </a:ext>
            </a:extLst>
          </p:cNvPr>
          <p:cNvSpPr txBox="1"/>
          <p:nvPr/>
        </p:nvSpPr>
        <p:spPr>
          <a:xfrm>
            <a:off x="6398345" y="264205"/>
            <a:ext cx="5793655" cy="584775"/>
          </a:xfrm>
          <a:prstGeom prst="rect">
            <a:avLst/>
          </a:prstGeom>
          <a:noFill/>
        </p:spPr>
        <p:txBody>
          <a:bodyPr wrap="square" lIns="91440" tIns="45720" rIns="91440" bIns="45720" rtlCol="0" anchor="t">
            <a:spAutoFit/>
          </a:bodyPr>
          <a:lstStyle/>
          <a:p>
            <a:r>
              <a:rPr lang="fr-FR" sz="1600">
                <a:solidFill>
                  <a:schemeClr val="bg1"/>
                </a:solidFill>
                <a:latin typeface="Arial" panose="020B0604020202020204" pitchFamily="34" charset="0"/>
                <a:cs typeface="Arial" panose="020B0604020202020204" pitchFamily="34" charset="0"/>
              </a:rPr>
              <a:t>Une assistance technique et un soutien pour la rédaction et le développement de l’application sont disponibles</a:t>
            </a:r>
            <a:endParaRPr lang="en-US" sz="160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10B8F46-A260-7628-606E-056351555C1B}"/>
              </a:ext>
            </a:extLst>
          </p:cNvPr>
          <p:cNvSpPr txBox="1"/>
          <p:nvPr/>
        </p:nvSpPr>
        <p:spPr>
          <a:xfrm>
            <a:off x="296148" y="5126220"/>
            <a:ext cx="4479052" cy="707886"/>
          </a:xfrm>
          <a:prstGeom prst="rect">
            <a:avLst/>
          </a:prstGeom>
          <a:noFill/>
        </p:spPr>
        <p:txBody>
          <a:bodyPr wrap="square" rtlCol="0">
            <a:spAutoFit/>
          </a:bodyPr>
          <a:lstStyle/>
          <a:p>
            <a:pPr defTabSz="1267314"/>
            <a:r>
              <a:rPr lang="en-US" sz="2000" b="1">
                <a:solidFill>
                  <a:schemeClr val="accent4"/>
                </a:solidFill>
                <a:latin typeface="Arial"/>
              </a:rPr>
              <a:t> </a:t>
            </a:r>
            <a:r>
              <a:rPr lang="en-US" sz="2000" b="1">
                <a:solidFill>
                  <a:schemeClr val="accent4"/>
                </a:solidFill>
                <a:latin typeface="Arial"/>
                <a:sym typeface="Wingdings" panose="05000000000000000000" pitchFamily="2" charset="2"/>
              </a:rPr>
              <a:t> </a:t>
            </a:r>
            <a:r>
              <a:rPr lang="en-US" sz="2000" b="1" err="1">
                <a:solidFill>
                  <a:schemeClr val="accent4"/>
                </a:solidFill>
                <a:latin typeface="Arial"/>
                <a:sym typeface="Wingdings" panose="05000000000000000000" pitchFamily="2" charset="2"/>
              </a:rPr>
              <a:t>Soumission</a:t>
            </a:r>
            <a:r>
              <a:rPr lang="en-US" sz="2000" b="1">
                <a:solidFill>
                  <a:schemeClr val="accent4"/>
                </a:solidFill>
                <a:latin typeface="Arial"/>
                <a:sym typeface="Wingdings" panose="05000000000000000000" pitchFamily="2" charset="2"/>
              </a:rPr>
              <a:t> via ‘Country Portal’</a:t>
            </a:r>
          </a:p>
          <a:p>
            <a:pPr defTabSz="1267314"/>
            <a:r>
              <a:rPr lang="en-US" sz="2000" b="1">
                <a:solidFill>
                  <a:schemeClr val="accent4"/>
                </a:solidFill>
                <a:latin typeface="Arial"/>
              </a:rPr>
              <a:t> </a:t>
            </a:r>
          </a:p>
        </p:txBody>
      </p:sp>
      <p:sp>
        <p:nvSpPr>
          <p:cNvPr id="37" name="TextBox 36">
            <a:extLst>
              <a:ext uri="{FF2B5EF4-FFF2-40B4-BE49-F238E27FC236}">
                <a16:creationId xmlns:a16="http://schemas.microsoft.com/office/drawing/2014/main" id="{23FDDDA8-30D0-DB19-E875-E40CD33B9F98}"/>
              </a:ext>
            </a:extLst>
          </p:cNvPr>
          <p:cNvSpPr txBox="1"/>
          <p:nvPr/>
        </p:nvSpPr>
        <p:spPr>
          <a:xfrm>
            <a:off x="414969" y="5968516"/>
            <a:ext cx="3016082" cy="276999"/>
          </a:xfrm>
          <a:prstGeom prst="rect">
            <a:avLst/>
          </a:prstGeom>
          <a:noFill/>
        </p:spPr>
        <p:txBody>
          <a:bodyPr wrap="none" rtlCol="0">
            <a:spAutoFit/>
          </a:bodyPr>
          <a:lstStyle/>
          <a:p>
            <a:r>
              <a:rPr lang="en-US" sz="1200">
                <a:hlinkClick r:id="rId13"/>
              </a:rPr>
              <a:t>https://www.gavi.org/our-support/guidelines</a:t>
            </a:r>
            <a:endParaRPr lang="en-US" sz="1200"/>
          </a:p>
        </p:txBody>
      </p:sp>
      <p:pic>
        <p:nvPicPr>
          <p:cNvPr id="22" name="Picture 21">
            <a:extLst>
              <a:ext uri="{FF2B5EF4-FFF2-40B4-BE49-F238E27FC236}">
                <a16:creationId xmlns:a16="http://schemas.microsoft.com/office/drawing/2014/main" id="{226E383A-2BD4-483E-DF86-9D60B3DDFBE3}"/>
              </a:ext>
            </a:extLst>
          </p:cNvPr>
          <p:cNvPicPr>
            <a:picLocks noChangeAspect="1"/>
          </p:cNvPicPr>
          <p:nvPr/>
        </p:nvPicPr>
        <p:blipFill>
          <a:blip r:embed="rId14"/>
          <a:stretch>
            <a:fillRect/>
          </a:stretch>
        </p:blipFill>
        <p:spPr>
          <a:xfrm>
            <a:off x="9037254" y="4137702"/>
            <a:ext cx="1352602" cy="1352602"/>
          </a:xfrm>
          <a:prstGeom prst="rect">
            <a:avLst/>
          </a:prstGeom>
        </p:spPr>
      </p:pic>
      <p:pic>
        <p:nvPicPr>
          <p:cNvPr id="39" name="Picture 38">
            <a:extLst>
              <a:ext uri="{FF2B5EF4-FFF2-40B4-BE49-F238E27FC236}">
                <a16:creationId xmlns:a16="http://schemas.microsoft.com/office/drawing/2014/main" id="{E0DA67D2-69E0-65EF-540A-C8D7ACE4C931}"/>
              </a:ext>
            </a:extLst>
          </p:cNvPr>
          <p:cNvPicPr>
            <a:picLocks noChangeAspect="1"/>
          </p:cNvPicPr>
          <p:nvPr/>
        </p:nvPicPr>
        <p:blipFill>
          <a:blip r:embed="rId15"/>
          <a:stretch>
            <a:fillRect/>
          </a:stretch>
        </p:blipFill>
        <p:spPr>
          <a:xfrm>
            <a:off x="10583707" y="4138541"/>
            <a:ext cx="1331737" cy="1351763"/>
          </a:xfrm>
          <a:prstGeom prst="rect">
            <a:avLst/>
          </a:prstGeom>
        </p:spPr>
      </p:pic>
      <p:sp>
        <p:nvSpPr>
          <p:cNvPr id="40" name="Slide Number Placeholder 3">
            <a:extLst>
              <a:ext uri="{FF2B5EF4-FFF2-40B4-BE49-F238E27FC236}">
                <a16:creationId xmlns:a16="http://schemas.microsoft.com/office/drawing/2014/main" id="{FE78EB9A-7595-D00E-3CD4-5DA463F384A7}"/>
              </a:ext>
            </a:extLst>
          </p:cNvPr>
          <p:cNvSpPr>
            <a:spLocks noGrp="1"/>
          </p:cNvSpPr>
          <p:nvPr>
            <p:ph type="sldNum" sz="quarter" idx="12"/>
          </p:nvPr>
        </p:nvSpPr>
        <p:spPr>
          <a:xfrm>
            <a:off x="515937" y="6353142"/>
            <a:ext cx="26163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42" name="Footer Placeholder 4">
            <a:extLst>
              <a:ext uri="{FF2B5EF4-FFF2-40B4-BE49-F238E27FC236}">
                <a16:creationId xmlns:a16="http://schemas.microsoft.com/office/drawing/2014/main" id="{C193D6F9-CF81-82A3-C097-2F76286004FC}"/>
              </a:ext>
            </a:extLst>
          </p:cNvPr>
          <p:cNvSpPr>
            <a:spLocks noGrp="1"/>
          </p:cNvSpPr>
          <p:nvPr>
            <p:ph type="ftr" sz="quarter" idx="11"/>
          </p:nvPr>
        </p:nvSpPr>
        <p:spPr>
          <a:xfrm>
            <a:off x="777567" y="6353142"/>
            <a:ext cx="411480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Gavi Ebola Programme - Version September 2024</a:t>
            </a:r>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6771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E9C3-1A06-7C7B-AC5F-82896E5910E1}"/>
              </a:ext>
            </a:extLst>
          </p:cNvPr>
          <p:cNvSpPr>
            <a:spLocks noGrp="1"/>
          </p:cNvSpPr>
          <p:nvPr>
            <p:ph type="title"/>
          </p:nvPr>
        </p:nvSpPr>
        <p:spPr/>
        <p:txBody>
          <a:bodyPr/>
          <a:lstStyle/>
          <a:p>
            <a:r>
              <a:rPr lang="fr-FR"/>
              <a:t>Que contient le Plan d’Action ?</a:t>
            </a:r>
            <a:endParaRPr lang="en-US"/>
          </a:p>
        </p:txBody>
      </p:sp>
      <p:sp>
        <p:nvSpPr>
          <p:cNvPr id="3" name="Text Placeholder 2">
            <a:extLst>
              <a:ext uri="{FF2B5EF4-FFF2-40B4-BE49-F238E27FC236}">
                <a16:creationId xmlns:a16="http://schemas.microsoft.com/office/drawing/2014/main" id="{D6E696C6-500E-70E8-5349-232340192A47}"/>
              </a:ext>
            </a:extLst>
          </p:cNvPr>
          <p:cNvSpPr>
            <a:spLocks noGrp="1"/>
          </p:cNvSpPr>
          <p:nvPr>
            <p:ph type="body" idx="13"/>
          </p:nvPr>
        </p:nvSpPr>
        <p:spPr>
          <a:xfrm>
            <a:off x="531133" y="1304924"/>
            <a:ext cx="6216800" cy="4608511"/>
          </a:xfrm>
        </p:spPr>
        <p:txBody>
          <a:bodyPr vert="horz" lIns="0" tIns="0" rIns="0" bIns="0" numCol="1" spcCol="180000" rtlCol="0" anchor="t">
            <a:normAutofit/>
          </a:bodyPr>
          <a:lstStyle/>
          <a:p>
            <a:pPr marL="457200" indent="-457200">
              <a:buAutoNum type="arabicPeriod"/>
            </a:pPr>
            <a:r>
              <a:rPr lang="fr-FR">
                <a:latin typeface="Arial"/>
                <a:cs typeface="Arial"/>
              </a:rPr>
              <a:t>Contexte et justification</a:t>
            </a:r>
            <a:endParaRPr lang="en-US">
              <a:latin typeface="Arial"/>
              <a:cs typeface="Arial"/>
            </a:endParaRPr>
          </a:p>
          <a:p>
            <a:pPr marL="457200" indent="-457200">
              <a:buAutoNum type="arabicPeriod"/>
            </a:pPr>
            <a:r>
              <a:rPr lang="fr-FR">
                <a:latin typeface="Arial"/>
                <a:cs typeface="Arial"/>
              </a:rPr>
              <a:t>Cible géographique et démographique, y compris la justification</a:t>
            </a:r>
            <a:endParaRPr lang="en-US">
              <a:latin typeface="Arial"/>
              <a:cs typeface="Arial"/>
            </a:endParaRPr>
          </a:p>
          <a:p>
            <a:pPr marL="457200" indent="-457200">
              <a:buAutoNum type="arabicPeriod"/>
            </a:pPr>
            <a:r>
              <a:rPr lang="fr-FR">
                <a:latin typeface="Arial"/>
                <a:cs typeface="Arial"/>
              </a:rPr>
              <a:t>Coordination et rôles</a:t>
            </a:r>
            <a:endParaRPr lang="en-US">
              <a:latin typeface="Arial"/>
              <a:cs typeface="Arial"/>
            </a:endParaRPr>
          </a:p>
          <a:p>
            <a:pPr marL="457200" indent="-457200">
              <a:buAutoNum type="arabicPeriod"/>
            </a:pPr>
            <a:r>
              <a:rPr lang="fr-FR">
                <a:latin typeface="Arial"/>
                <a:cs typeface="Arial"/>
              </a:rPr>
              <a:t>Stratégie de mise en œuvre</a:t>
            </a:r>
            <a:endParaRPr lang="en-US">
              <a:latin typeface="Arial"/>
              <a:cs typeface="Arial"/>
            </a:endParaRPr>
          </a:p>
          <a:p>
            <a:pPr marL="457200" indent="-457200">
              <a:buAutoNum type="arabicPeriod"/>
            </a:pPr>
            <a:r>
              <a:rPr lang="fr-FR">
                <a:latin typeface="Arial"/>
                <a:cs typeface="Arial"/>
              </a:rPr>
              <a:t>Communication et engagement communautaire
Logistique et chaîne du froid</a:t>
            </a:r>
            <a:endParaRPr lang="en-US">
              <a:latin typeface="Arial"/>
              <a:cs typeface="Arial"/>
            </a:endParaRPr>
          </a:p>
          <a:p>
            <a:pPr marL="457200" indent="-457200">
              <a:buAutoNum type="arabicPeriod"/>
            </a:pPr>
            <a:r>
              <a:rPr lang="fr-FR">
                <a:latin typeface="Arial"/>
                <a:cs typeface="Arial"/>
              </a:rPr>
              <a:t>S&amp;E : suivi des vaccinations, MAPI</a:t>
            </a:r>
            <a:endParaRPr lang="en-US">
              <a:latin typeface="Arial"/>
              <a:cs typeface="Arial"/>
            </a:endParaRPr>
          </a:p>
          <a:p>
            <a:pPr marL="457200" indent="-457200">
              <a:buAutoNum type="arabicPeriod"/>
            </a:pPr>
            <a:r>
              <a:rPr lang="fr-FR">
                <a:latin typeface="Arial"/>
                <a:cs typeface="Arial"/>
              </a:rPr>
              <a:t>TA pour la mise en œuvre</a:t>
            </a:r>
            <a:endParaRPr lang="en-US">
              <a:latin typeface="Arial"/>
              <a:cs typeface="Arial"/>
            </a:endParaRPr>
          </a:p>
          <a:p>
            <a:pPr marL="457200" indent="-457200">
              <a:buAutoNum type="arabicPeriod"/>
            </a:pPr>
            <a:r>
              <a:rPr lang="fr-FR">
                <a:latin typeface="Arial"/>
                <a:cs typeface="Arial"/>
              </a:rPr>
              <a:t>Processus d’enregistrement et d’importation</a:t>
            </a:r>
            <a:endParaRPr lang="en-US">
              <a:latin typeface="Arial"/>
              <a:cs typeface="Arial"/>
            </a:endParaRPr>
          </a:p>
        </p:txBody>
      </p:sp>
      <p:pic>
        <p:nvPicPr>
          <p:cNvPr id="7" name="Picture 6">
            <a:extLst>
              <a:ext uri="{FF2B5EF4-FFF2-40B4-BE49-F238E27FC236}">
                <a16:creationId xmlns:a16="http://schemas.microsoft.com/office/drawing/2014/main" id="{C59FA618-3DB1-570A-DAAC-6792495BA660}"/>
              </a:ext>
            </a:extLst>
          </p:cNvPr>
          <p:cNvPicPr>
            <a:picLocks noChangeAspect="1"/>
          </p:cNvPicPr>
          <p:nvPr/>
        </p:nvPicPr>
        <p:blipFill>
          <a:blip r:embed="rId2"/>
          <a:stretch>
            <a:fillRect/>
          </a:stretch>
        </p:blipFill>
        <p:spPr>
          <a:xfrm>
            <a:off x="7242893" y="865217"/>
            <a:ext cx="4324356" cy="4884345"/>
          </a:xfrm>
          <a:prstGeom prst="rect">
            <a:avLst/>
          </a:prstGeom>
          <a:ln>
            <a:no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199F090B-3787-3449-FC99-E8EC26516A0B}"/>
              </a:ext>
            </a:extLst>
          </p:cNvPr>
          <p:cNvSpPr>
            <a:spLocks noGrp="1"/>
          </p:cNvSpPr>
          <p:nvPr>
            <p:ph type="sldNum" sz="quarter" idx="12"/>
          </p:nvPr>
        </p:nvSpPr>
        <p:spPr>
          <a:xfrm>
            <a:off x="515937" y="6353142"/>
            <a:ext cx="26163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8" name="Footer Placeholder 4">
            <a:extLst>
              <a:ext uri="{FF2B5EF4-FFF2-40B4-BE49-F238E27FC236}">
                <a16:creationId xmlns:a16="http://schemas.microsoft.com/office/drawing/2014/main" id="{21F72AFB-A192-6ACD-3AA3-E541497BCC40}"/>
              </a:ext>
            </a:extLst>
          </p:cNvPr>
          <p:cNvSpPr>
            <a:spLocks noGrp="1"/>
          </p:cNvSpPr>
          <p:nvPr>
            <p:ph type="ftr" sz="quarter" idx="11"/>
          </p:nvPr>
        </p:nvSpPr>
        <p:spPr>
          <a:xfrm>
            <a:off x="777567" y="6353142"/>
            <a:ext cx="411480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Gavi Ebola Programme - Version September 2024</a:t>
            </a:r>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82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5D98-C7B3-136A-06A4-3653F689B2BE}"/>
              </a:ext>
            </a:extLst>
          </p:cNvPr>
          <p:cNvSpPr>
            <a:spLocks noGrp="1"/>
          </p:cNvSpPr>
          <p:nvPr>
            <p:ph type="title"/>
          </p:nvPr>
        </p:nvSpPr>
        <p:spPr/>
        <p:txBody>
          <a:bodyPr>
            <a:normAutofit/>
          </a:bodyPr>
          <a:lstStyle/>
          <a:p>
            <a:r>
              <a:rPr lang="en-US" sz="2800" err="1"/>
              <a:t>Considérations</a:t>
            </a:r>
            <a:r>
              <a:rPr lang="en-US" sz="2800"/>
              <a:t> </a:t>
            </a:r>
            <a:r>
              <a:rPr lang="en-US" sz="2800" err="1"/>
              <a:t>programmatiques</a:t>
            </a:r>
            <a:r>
              <a:rPr lang="en-US" sz="2800"/>
              <a:t> </a:t>
            </a:r>
            <a:r>
              <a:rPr lang="en-US" sz="2800" err="1"/>
              <a:t>clés</a:t>
            </a:r>
            <a:endParaRPr lang="en-US" sz="2800"/>
          </a:p>
        </p:txBody>
      </p:sp>
      <p:sp>
        <p:nvSpPr>
          <p:cNvPr id="3" name="Text Placeholder 2">
            <a:extLst>
              <a:ext uri="{FF2B5EF4-FFF2-40B4-BE49-F238E27FC236}">
                <a16:creationId xmlns:a16="http://schemas.microsoft.com/office/drawing/2014/main" id="{A2D30D87-80FB-C3E1-754E-CAB00ACDF7B4}"/>
              </a:ext>
            </a:extLst>
          </p:cNvPr>
          <p:cNvSpPr>
            <a:spLocks noGrp="1"/>
          </p:cNvSpPr>
          <p:nvPr>
            <p:ph type="body" idx="13"/>
          </p:nvPr>
        </p:nvSpPr>
        <p:spPr>
          <a:xfrm>
            <a:off x="499164" y="877580"/>
            <a:ext cx="11171117" cy="5306788"/>
          </a:xfrm>
        </p:spPr>
        <p:txBody>
          <a:bodyPr vert="horz" lIns="0" tIns="0" rIns="0" bIns="0" numCol="1" spcCol="180000" rtlCol="0" anchor="t">
            <a:normAutofit fontScale="77500" lnSpcReduction="20000"/>
          </a:bodyPr>
          <a:lstStyle/>
          <a:p>
            <a:pPr marL="342900" indent="-342900" algn="just">
              <a:buFont typeface="Arial" panose="020B0604020202020204" pitchFamily="34" charset="0"/>
              <a:buChar char="•"/>
            </a:pPr>
            <a:r>
              <a:rPr lang="en-US" sz="1900" b="1" i="0" err="1">
                <a:solidFill>
                  <a:srgbClr val="002E5D"/>
                </a:solidFill>
                <a:effectLst/>
                <a:latin typeface="Arial"/>
                <a:cs typeface="Arial"/>
              </a:rPr>
              <a:t>Ciblage</a:t>
            </a:r>
            <a:r>
              <a:rPr lang="en-US" sz="1900" i="0">
                <a:solidFill>
                  <a:srgbClr val="002E5D"/>
                </a:solidFill>
                <a:effectLst/>
                <a:latin typeface="Arial"/>
                <a:cs typeface="Arial"/>
              </a:rPr>
              <a:t>: La vaccination preventive </a:t>
            </a:r>
            <a:r>
              <a:rPr lang="en-US" sz="1900" i="0" err="1">
                <a:solidFill>
                  <a:srgbClr val="002E5D"/>
                </a:solidFill>
                <a:effectLst/>
                <a:latin typeface="Arial"/>
                <a:cs typeface="Arial"/>
              </a:rPr>
              <a:t>contre</a:t>
            </a:r>
            <a:r>
              <a:rPr lang="en-US" sz="1900" i="0">
                <a:solidFill>
                  <a:srgbClr val="002E5D"/>
                </a:solidFill>
                <a:effectLst/>
                <a:latin typeface="Arial"/>
                <a:cs typeface="Arial"/>
              </a:rPr>
              <a:t> la MVE </a:t>
            </a:r>
            <a:r>
              <a:rPr lang="en-US" sz="1900" i="0" err="1">
                <a:solidFill>
                  <a:srgbClr val="002E5D"/>
                </a:solidFill>
                <a:effectLst/>
                <a:latin typeface="Arial"/>
                <a:cs typeface="Arial"/>
              </a:rPr>
              <a:t>cible</a:t>
            </a:r>
            <a:r>
              <a:rPr lang="en-US" sz="1900" i="0">
                <a:solidFill>
                  <a:srgbClr val="002E5D"/>
                </a:solidFill>
                <a:effectLst/>
                <a:latin typeface="Arial"/>
                <a:cs typeface="Arial"/>
              </a:rPr>
              <a:t> les zones a </a:t>
            </a:r>
            <a:r>
              <a:rPr lang="en-US" sz="1900" i="0" err="1">
                <a:solidFill>
                  <a:srgbClr val="002E5D"/>
                </a:solidFill>
                <a:effectLst/>
                <a:latin typeface="Arial"/>
                <a:cs typeface="Arial"/>
              </a:rPr>
              <a:t>risque</a:t>
            </a:r>
            <a:r>
              <a:rPr lang="en-US" sz="1900" i="0">
                <a:solidFill>
                  <a:srgbClr val="002E5D"/>
                </a:solidFill>
                <a:effectLst/>
                <a:latin typeface="Arial"/>
                <a:cs typeface="Arial"/>
              </a:rPr>
              <a:t> </a:t>
            </a:r>
            <a:r>
              <a:rPr lang="en-US" sz="1900" i="0" err="1">
                <a:solidFill>
                  <a:srgbClr val="002E5D"/>
                </a:solidFill>
                <a:effectLst/>
                <a:latin typeface="Arial"/>
                <a:cs typeface="Arial"/>
              </a:rPr>
              <a:t>d’epidemie</a:t>
            </a:r>
            <a:r>
              <a:rPr lang="en-US" sz="1900" i="0">
                <a:solidFill>
                  <a:srgbClr val="002E5D"/>
                </a:solidFill>
                <a:effectLst/>
                <a:latin typeface="Arial"/>
                <a:cs typeface="Arial"/>
              </a:rPr>
              <a:t>. L’OMS </a:t>
            </a:r>
            <a:r>
              <a:rPr lang="en-US" sz="1900" i="0" err="1">
                <a:solidFill>
                  <a:srgbClr val="002E5D"/>
                </a:solidFill>
                <a:effectLst/>
                <a:latin typeface="Arial"/>
                <a:cs typeface="Arial"/>
              </a:rPr>
              <a:t>peut</a:t>
            </a:r>
            <a:r>
              <a:rPr lang="en-US" sz="1900" i="0">
                <a:solidFill>
                  <a:srgbClr val="002E5D"/>
                </a:solidFill>
                <a:effectLst/>
                <a:latin typeface="Arial"/>
                <a:cs typeface="Arial"/>
              </a:rPr>
              <a:t> </a:t>
            </a:r>
            <a:r>
              <a:rPr lang="en-US" sz="1900" i="0" err="1">
                <a:solidFill>
                  <a:srgbClr val="002E5D"/>
                </a:solidFill>
                <a:effectLst/>
                <a:latin typeface="Arial"/>
                <a:cs typeface="Arial"/>
              </a:rPr>
              <a:t>fournir</a:t>
            </a:r>
            <a:r>
              <a:rPr lang="en-US" sz="1900" i="0">
                <a:solidFill>
                  <a:srgbClr val="002E5D"/>
                </a:solidFill>
                <a:effectLst/>
                <a:latin typeface="Arial"/>
                <a:cs typeface="Arial"/>
              </a:rPr>
              <a:t> un </a:t>
            </a:r>
            <a:r>
              <a:rPr lang="en-US" sz="1900" i="0" err="1">
                <a:solidFill>
                  <a:srgbClr val="002E5D"/>
                </a:solidFill>
                <a:effectLst/>
                <a:latin typeface="Arial"/>
                <a:cs typeface="Arial"/>
              </a:rPr>
              <a:t>appui</a:t>
            </a:r>
            <a:r>
              <a:rPr lang="en-US" sz="1900" i="0">
                <a:solidFill>
                  <a:srgbClr val="002E5D"/>
                </a:solidFill>
                <a:effectLst/>
                <a:latin typeface="Arial"/>
                <a:cs typeface="Arial"/>
              </a:rPr>
              <a:t> technique pour identifier la </a:t>
            </a:r>
            <a:r>
              <a:rPr lang="en-US" sz="1900" i="0" err="1">
                <a:solidFill>
                  <a:srgbClr val="002E5D"/>
                </a:solidFill>
                <a:effectLst/>
                <a:latin typeface="Arial"/>
                <a:cs typeface="Arial"/>
              </a:rPr>
              <a:t>ou</a:t>
            </a:r>
            <a:r>
              <a:rPr lang="en-US" sz="1900" i="0">
                <a:solidFill>
                  <a:srgbClr val="002E5D"/>
                </a:solidFill>
                <a:effectLst/>
                <a:latin typeface="Arial"/>
                <a:cs typeface="Arial"/>
              </a:rPr>
              <a:t> les populations et les zones geographies </a:t>
            </a:r>
            <a:r>
              <a:rPr lang="en-US" sz="1900" i="0" err="1">
                <a:solidFill>
                  <a:srgbClr val="002E5D"/>
                </a:solidFill>
                <a:effectLst/>
                <a:latin typeface="Arial"/>
                <a:cs typeface="Arial"/>
              </a:rPr>
              <a:t>cibles</a:t>
            </a:r>
            <a:r>
              <a:rPr lang="en-US" sz="1900" i="0">
                <a:solidFill>
                  <a:srgbClr val="002E5D"/>
                </a:solidFill>
                <a:effectLst/>
                <a:latin typeface="Arial"/>
                <a:cs typeface="Arial"/>
              </a:rPr>
              <a:t> de la vaccination preventive.</a:t>
            </a:r>
            <a:endParaRPr lang="en-US" sz="1900" i="1">
              <a:solidFill>
                <a:srgbClr val="002E5D"/>
              </a:solidFill>
              <a:effectLst/>
              <a:latin typeface="Arial"/>
              <a:cs typeface="Arial"/>
            </a:endParaRPr>
          </a:p>
          <a:p>
            <a:pPr marL="342900" indent="-342900" algn="just">
              <a:buFont typeface="Arial" panose="020B0604020202020204" pitchFamily="34" charset="0"/>
              <a:buChar char="•"/>
            </a:pPr>
            <a:r>
              <a:rPr lang="en-US" sz="1900" b="1">
                <a:solidFill>
                  <a:srgbClr val="002E5D"/>
                </a:solidFill>
              </a:rPr>
              <a:t>Engagement </a:t>
            </a:r>
            <a:r>
              <a:rPr lang="en-US" sz="1900" b="1" err="1">
                <a:solidFill>
                  <a:srgbClr val="002E5D"/>
                </a:solidFill>
              </a:rPr>
              <a:t>communautaire</a:t>
            </a:r>
            <a:r>
              <a:rPr lang="en-US" sz="1900" b="1">
                <a:solidFill>
                  <a:srgbClr val="002E5D"/>
                </a:solidFill>
              </a:rPr>
              <a:t> et communications</a:t>
            </a:r>
            <a:r>
              <a:rPr lang="en-US" sz="1900" b="0" i="0" u="none" strike="noStrike">
                <a:solidFill>
                  <a:srgbClr val="002E5D"/>
                </a:solidFill>
                <a:effectLst/>
                <a:latin typeface="Arial" panose="020B0604020202020204" pitchFamily="34" charset="0"/>
              </a:rPr>
              <a:t>: </a:t>
            </a:r>
            <a:r>
              <a:rPr lang="fr-FR" sz="1900"/>
              <a:t>Dans leur plan d’action pour la vaccination, les pays doivent décrire leurs stratégies de communication et d’engagement communautaire pour les populations ciblées. Ces plans devraient être conçus de manière à fournir des informations pertinentes sur les risques de MVE et de prévention des infections, l’efficacité de la vaccination pour réduire la mortalité due à la MVE chez les personnes vaccinées et les effets secondaires attendus de la vaccination</a:t>
            </a:r>
            <a:r>
              <a:rPr lang="en-US" sz="1900" b="0" i="0" u="none" strike="noStrike" baseline="0"/>
              <a:t>.</a:t>
            </a:r>
            <a:endParaRPr lang="en-US" sz="1900" b="0" i="0" u="none" strike="noStrike">
              <a:solidFill>
                <a:srgbClr val="002E5D"/>
              </a:solidFill>
              <a:effectLst/>
            </a:endParaRPr>
          </a:p>
          <a:p>
            <a:pPr marL="342900" indent="-342900" algn="just">
              <a:buFont typeface="Arial" panose="020B0604020202020204" pitchFamily="34" charset="0"/>
              <a:buChar char="•"/>
            </a:pPr>
            <a:r>
              <a:rPr lang="fr-FR" sz="1900" b="1">
                <a:solidFill>
                  <a:srgbClr val="002E5D"/>
                </a:solidFill>
                <a:latin typeface="Arial"/>
                <a:cs typeface="Arial"/>
              </a:rPr>
              <a:t>Surveillance et gestion des MAPI</a:t>
            </a:r>
          </a:p>
          <a:p>
            <a:pPr marL="342900" indent="-342900" algn="just">
              <a:buFont typeface="Arial" panose="020B0604020202020204" pitchFamily="34" charset="0"/>
              <a:buChar char="•"/>
            </a:pPr>
            <a:r>
              <a:rPr lang="en-US" sz="1900" b="1">
                <a:solidFill>
                  <a:srgbClr val="002E5D"/>
                </a:solidFill>
              </a:rPr>
              <a:t>M</a:t>
            </a:r>
            <a:r>
              <a:rPr lang="en-US" sz="1900" b="1" i="0">
                <a:solidFill>
                  <a:srgbClr val="002E5D"/>
                </a:solidFill>
                <a:effectLst/>
                <a:latin typeface="Arial" panose="020B0604020202020204" pitchFamily="34" charset="0"/>
              </a:rPr>
              <a:t>onitoring</a:t>
            </a:r>
            <a:r>
              <a:rPr lang="en-US" sz="1900" b="0" i="0" u="none" strike="noStrike">
                <a:solidFill>
                  <a:srgbClr val="002E5D"/>
                </a:solidFill>
                <a:effectLst/>
                <a:latin typeface="Arial" panose="020B0604020202020204" pitchFamily="34" charset="0"/>
              </a:rPr>
              <a:t>: </a:t>
            </a:r>
            <a:r>
              <a:rPr lang="fr-FR" sz="1900">
                <a:solidFill>
                  <a:srgbClr val="002E5D"/>
                </a:solidFill>
              </a:rPr>
              <a:t>Au lieu d’une enquête post-campagne, les pays sont encouragés à proposer des approches adaptées au contexte pour :</a:t>
            </a:r>
            <a:endParaRPr lang="en-US" sz="1900">
              <a:solidFill>
                <a:srgbClr val="002E5D"/>
              </a:solidFill>
            </a:endParaRPr>
          </a:p>
          <a:p>
            <a:pPr lvl="1" indent="0">
              <a:buNone/>
            </a:pPr>
            <a:r>
              <a:rPr lang="en-US" sz="1900">
                <a:latin typeface="Arial"/>
                <a:cs typeface="Arial"/>
              </a:rPr>
              <a:t>a) </a:t>
            </a:r>
            <a:r>
              <a:rPr lang="fr-FR" sz="1900">
                <a:latin typeface="Arial"/>
                <a:cs typeface="Arial"/>
              </a:rPr>
              <a:t>le dénombrement de la population cible, 
b) le suivi et la déclaration des vaccinations individuelles (c’est-à-dire les dossiers de vaccination individuels) ; et 
c) un système national de suivi du personnel vacciné qui pourra être consulté à l’avenir en cas d’épidémie.</a:t>
            </a:r>
            <a:endParaRPr lang="en-US" sz="1900">
              <a:solidFill>
                <a:srgbClr val="002E5D"/>
              </a:solidFill>
              <a:latin typeface="Arial"/>
              <a:cs typeface="Arial"/>
            </a:endParaRPr>
          </a:p>
          <a:p>
            <a:pPr marL="342900" indent="-342900" algn="just">
              <a:buFont typeface="Arial" panose="020B0604020202020204" pitchFamily="34" charset="0"/>
              <a:buChar char="•"/>
            </a:pPr>
            <a:r>
              <a:rPr lang="en-US" sz="1900" b="1">
                <a:solidFill>
                  <a:srgbClr val="002E5D"/>
                </a:solidFill>
              </a:rPr>
              <a:t>Evaluation &amp; </a:t>
            </a:r>
            <a:r>
              <a:rPr lang="en-US" sz="1900" b="1" err="1">
                <a:solidFill>
                  <a:srgbClr val="002E5D"/>
                </a:solidFill>
              </a:rPr>
              <a:t>apprentissage</a:t>
            </a:r>
            <a:endParaRPr lang="en-US" sz="1900" b="1">
              <a:solidFill>
                <a:srgbClr val="002E5D"/>
              </a:solidFill>
            </a:endParaRPr>
          </a:p>
          <a:p>
            <a:pPr lvl="1" indent="0" algn="just">
              <a:buNone/>
            </a:pPr>
            <a:r>
              <a:rPr lang="en-US" sz="1900">
                <a:solidFill>
                  <a:srgbClr val="002E5D"/>
                </a:solidFill>
                <a:latin typeface="Arial"/>
                <a:cs typeface="Arial"/>
              </a:rPr>
              <a:t>a) </a:t>
            </a:r>
            <a:r>
              <a:rPr lang="fr-FR" sz="1900">
                <a:solidFill>
                  <a:srgbClr val="002E5D"/>
                </a:solidFill>
                <a:latin typeface="Arial"/>
                <a:cs typeface="Arial"/>
              </a:rPr>
              <a:t>Compte tenu de la nature ciblée de l’activité de vaccination préventive, une enquête standard de couverture post-campagne n’est pas recommandée. 
b) Des études d’apprentissage adaptées au contexte pour éclairer la mise en œuvre actuelle ou future (c.-à-d. un suivi en cas de faible demande ou de couverture, ou dans d’autres pays) peuvent être explorées</a:t>
            </a:r>
            <a:r>
              <a:rPr lang="en-US" sz="1900">
                <a:solidFill>
                  <a:srgbClr val="002E5D"/>
                </a:solidFill>
                <a:latin typeface="Arial"/>
                <a:cs typeface="Arial"/>
              </a:rPr>
              <a:t>.</a:t>
            </a:r>
          </a:p>
        </p:txBody>
      </p:sp>
      <p:sp>
        <p:nvSpPr>
          <p:cNvPr id="7" name="Slide Number Placeholder 3">
            <a:extLst>
              <a:ext uri="{FF2B5EF4-FFF2-40B4-BE49-F238E27FC236}">
                <a16:creationId xmlns:a16="http://schemas.microsoft.com/office/drawing/2014/main" id="{5F8999B5-4BC1-C1E1-4603-458D1DB2D0BC}"/>
              </a:ext>
            </a:extLst>
          </p:cNvPr>
          <p:cNvSpPr>
            <a:spLocks noGrp="1"/>
          </p:cNvSpPr>
          <p:nvPr>
            <p:ph type="sldNum" sz="quarter" idx="12"/>
          </p:nvPr>
        </p:nvSpPr>
        <p:spPr>
          <a:xfrm>
            <a:off x="515937" y="6353142"/>
            <a:ext cx="26163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14</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8" name="Footer Placeholder 4">
            <a:extLst>
              <a:ext uri="{FF2B5EF4-FFF2-40B4-BE49-F238E27FC236}">
                <a16:creationId xmlns:a16="http://schemas.microsoft.com/office/drawing/2014/main" id="{F7D0D67A-2FC0-35EA-1FAD-44F7771E5AA3}"/>
              </a:ext>
            </a:extLst>
          </p:cNvPr>
          <p:cNvSpPr>
            <a:spLocks noGrp="1"/>
          </p:cNvSpPr>
          <p:nvPr>
            <p:ph type="ftr" sz="quarter" idx="11"/>
          </p:nvPr>
        </p:nvSpPr>
        <p:spPr>
          <a:xfrm>
            <a:off x="777567" y="6353142"/>
            <a:ext cx="411480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Gavi Ebola Programme - Version September 2024</a:t>
            </a:r>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6717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D2C5-F8E5-57D2-9043-7F6EAAF60506}"/>
              </a:ext>
            </a:extLst>
          </p:cNvPr>
          <p:cNvSpPr>
            <a:spLocks noGrp="1"/>
          </p:cNvSpPr>
          <p:nvPr>
            <p:ph type="title"/>
          </p:nvPr>
        </p:nvSpPr>
        <p:spPr>
          <a:xfrm>
            <a:off x="521719" y="368300"/>
            <a:ext cx="11154344" cy="592778"/>
          </a:xfrm>
        </p:spPr>
        <p:txBody>
          <a:bodyPr anchor="t">
            <a:normAutofit/>
          </a:bodyPr>
          <a:lstStyle/>
          <a:p>
            <a:r>
              <a:rPr lang="en-US"/>
              <a:t>Conclusion</a:t>
            </a:r>
          </a:p>
        </p:txBody>
      </p:sp>
      <p:sp>
        <p:nvSpPr>
          <p:cNvPr id="4" name="Slide Number Placeholder 3">
            <a:extLst>
              <a:ext uri="{FF2B5EF4-FFF2-40B4-BE49-F238E27FC236}">
                <a16:creationId xmlns:a16="http://schemas.microsoft.com/office/drawing/2014/main" id="{25ED0680-9C58-7999-342D-02DC0E9E502D}"/>
              </a:ext>
            </a:extLst>
          </p:cNvPr>
          <p:cNvSpPr>
            <a:spLocks noGrp="1"/>
          </p:cNvSpPr>
          <p:nvPr>
            <p:ph type="sldNum" sz="quarter" idx="12"/>
          </p:nvPr>
        </p:nvSpPr>
        <p:spPr>
          <a:xfrm>
            <a:off x="515937" y="6353142"/>
            <a:ext cx="26163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15</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5" name="Footer Placeholder 4">
            <a:extLst>
              <a:ext uri="{FF2B5EF4-FFF2-40B4-BE49-F238E27FC236}">
                <a16:creationId xmlns:a16="http://schemas.microsoft.com/office/drawing/2014/main" id="{77A5C5F6-0EF0-2460-54B4-178369E4F31E}"/>
              </a:ext>
            </a:extLst>
          </p:cNvPr>
          <p:cNvSpPr>
            <a:spLocks noGrp="1"/>
          </p:cNvSpPr>
          <p:nvPr>
            <p:ph type="ftr" sz="quarter" idx="11"/>
          </p:nvPr>
        </p:nvSpPr>
        <p:spPr>
          <a:xfrm>
            <a:off x="777567" y="6353142"/>
            <a:ext cx="411480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Gavi Ebola Programme - Version September 2024</a:t>
            </a:r>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10" name="Text Placeholder 2">
            <a:extLst>
              <a:ext uri="{FF2B5EF4-FFF2-40B4-BE49-F238E27FC236}">
                <a16:creationId xmlns:a16="http://schemas.microsoft.com/office/drawing/2014/main" id="{504D0BC4-F47D-486E-78A8-044CFFB13B27}"/>
              </a:ext>
            </a:extLst>
          </p:cNvPr>
          <p:cNvGraphicFramePr/>
          <p:nvPr>
            <p:extLst>
              <p:ext uri="{D42A27DB-BD31-4B8C-83A1-F6EECF244321}">
                <p14:modId xmlns:p14="http://schemas.microsoft.com/office/powerpoint/2010/main" val="1878492559"/>
              </p:ext>
            </p:extLst>
          </p:nvPr>
        </p:nvGraphicFramePr>
        <p:xfrm>
          <a:off x="521720" y="1127465"/>
          <a:ext cx="6159818" cy="4785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031B909-1BC6-A7CA-2A1F-F5E70F281F5A}"/>
              </a:ext>
            </a:extLst>
          </p:cNvPr>
          <p:cNvSpPr txBox="1"/>
          <p:nvPr/>
        </p:nvSpPr>
        <p:spPr>
          <a:xfrm>
            <a:off x="7434865" y="1034301"/>
            <a:ext cx="3767739" cy="404663"/>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1200"/>
              </a:spcAft>
              <a:buClr>
                <a:srgbClr val="00A1DF"/>
              </a:buClr>
              <a:buSzTx/>
              <a:buFont typeface="Arial" panose="020B0604020202020204" pitchFamily="34" charset="0"/>
              <a:buNone/>
              <a:tabLst/>
              <a:defRPr/>
            </a:pPr>
            <a:r>
              <a:rPr kumimoji="0" lang="en-US" sz="2000" b="1"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rPr>
              <a:t>2024 IRC Review Rounds</a:t>
            </a:r>
          </a:p>
        </p:txBody>
      </p:sp>
      <p:pic>
        <p:nvPicPr>
          <p:cNvPr id="8" name="Picture 7">
            <a:extLst>
              <a:ext uri="{FF2B5EF4-FFF2-40B4-BE49-F238E27FC236}">
                <a16:creationId xmlns:a16="http://schemas.microsoft.com/office/drawing/2014/main" id="{4F5EA074-B947-F659-83AC-866C6C4D6588}"/>
              </a:ext>
            </a:extLst>
          </p:cNvPr>
          <p:cNvPicPr>
            <a:picLocks noChangeAspect="1"/>
          </p:cNvPicPr>
          <p:nvPr/>
        </p:nvPicPr>
        <p:blipFill>
          <a:blip r:embed="rId7"/>
          <a:stretch>
            <a:fillRect/>
          </a:stretch>
        </p:blipFill>
        <p:spPr>
          <a:xfrm>
            <a:off x="7030373" y="1550917"/>
            <a:ext cx="4815638" cy="1828310"/>
          </a:xfrm>
          <a:prstGeom prst="rect">
            <a:avLst/>
          </a:prstGeom>
        </p:spPr>
      </p:pic>
      <p:sp>
        <p:nvSpPr>
          <p:cNvPr id="6" name="TextBox 5">
            <a:extLst>
              <a:ext uri="{FF2B5EF4-FFF2-40B4-BE49-F238E27FC236}">
                <a16:creationId xmlns:a16="http://schemas.microsoft.com/office/drawing/2014/main" id="{5F416379-F99C-9EEB-0EC6-175E4B67EE79}"/>
              </a:ext>
            </a:extLst>
          </p:cNvPr>
          <p:cNvSpPr txBox="1"/>
          <p:nvPr/>
        </p:nvSpPr>
        <p:spPr>
          <a:xfrm>
            <a:off x="7030373" y="3244334"/>
            <a:ext cx="4989828" cy="369332"/>
          </a:xfrm>
          <a:prstGeom prst="rect">
            <a:avLst/>
          </a:prstGeom>
          <a:noFill/>
        </p:spPr>
        <p:txBody>
          <a:bodyPr wrap="none" rtlCol="0">
            <a:spAutoFit/>
          </a:bodyPr>
          <a:lstStyle/>
          <a:p>
            <a:r>
              <a:rPr lang="en-US" i="1"/>
              <a:t>Les dates de </a:t>
            </a:r>
            <a:r>
              <a:rPr lang="en-US" i="1" err="1"/>
              <a:t>soumission</a:t>
            </a:r>
            <a:r>
              <a:rPr lang="en-US" i="1"/>
              <a:t> </a:t>
            </a:r>
            <a:r>
              <a:rPr lang="en-US" i="1" err="1"/>
              <a:t>seront</a:t>
            </a:r>
            <a:r>
              <a:rPr lang="en-US" i="1"/>
              <a:t> </a:t>
            </a:r>
            <a:r>
              <a:rPr lang="en-US" i="1" err="1"/>
              <a:t>similares</a:t>
            </a:r>
            <a:r>
              <a:rPr lang="en-US" i="1"/>
              <a:t> dans 2025</a:t>
            </a:r>
          </a:p>
        </p:txBody>
      </p:sp>
    </p:spTree>
    <p:extLst>
      <p:ext uri="{BB962C8B-B14F-4D97-AF65-F5344CB8AC3E}">
        <p14:creationId xmlns:p14="http://schemas.microsoft.com/office/powerpoint/2010/main" val="220115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1CDE-4970-F241-9084-848D8B074B0C}"/>
              </a:ext>
            </a:extLst>
          </p:cNvPr>
          <p:cNvSpPr>
            <a:spLocks noGrp="1"/>
          </p:cNvSpPr>
          <p:nvPr>
            <p:ph type="title"/>
          </p:nvPr>
        </p:nvSpPr>
        <p:spPr>
          <a:xfrm>
            <a:off x="521719" y="2444115"/>
            <a:ext cx="11154344" cy="1969770"/>
          </a:xfrm>
        </p:spPr>
        <p:txBody>
          <a:bodyPr/>
          <a:lstStyle/>
          <a:p>
            <a:r>
              <a:rPr lang="en-GB"/>
              <a:t>Merci pour </a:t>
            </a:r>
            <a:r>
              <a:rPr lang="en-GB" err="1"/>
              <a:t>votre</a:t>
            </a:r>
            <a:r>
              <a:rPr lang="en-GB"/>
              <a:t> aimable attention</a:t>
            </a:r>
          </a:p>
        </p:txBody>
      </p:sp>
      <p:sp>
        <p:nvSpPr>
          <p:cNvPr id="3" name="TextBox 2">
            <a:extLst>
              <a:ext uri="{FF2B5EF4-FFF2-40B4-BE49-F238E27FC236}">
                <a16:creationId xmlns:a16="http://schemas.microsoft.com/office/drawing/2014/main" id="{03C36F12-88D7-ECBA-7C56-C355B5BB36FE}"/>
              </a:ext>
            </a:extLst>
          </p:cNvPr>
          <p:cNvSpPr txBox="1"/>
          <p:nvPr/>
        </p:nvSpPr>
        <p:spPr>
          <a:xfrm>
            <a:off x="6264936" y="5462774"/>
            <a:ext cx="5731184" cy="1200329"/>
          </a:xfrm>
          <a:prstGeom prst="rect">
            <a:avLst/>
          </a:prstGeom>
          <a:noFill/>
        </p:spPr>
        <p:txBody>
          <a:bodyPr wrap="none" rtlCol="0">
            <a:spAutoFit/>
          </a:bodyPr>
          <a:lstStyle/>
          <a:p>
            <a:r>
              <a:rPr lang="en-US" u="sng">
                <a:solidFill>
                  <a:schemeClr val="bg1"/>
                </a:solidFill>
              </a:rPr>
              <a:t>Gavi Ebola Vaccine programme team:</a:t>
            </a:r>
          </a:p>
          <a:p>
            <a:r>
              <a:rPr lang="en-US">
                <a:solidFill>
                  <a:schemeClr val="bg1"/>
                </a:solidFill>
              </a:rPr>
              <a:t>Francisco Luquero – Head, High Impact Outbreak Sub-team</a:t>
            </a:r>
          </a:p>
          <a:p>
            <a:r>
              <a:rPr lang="en-US">
                <a:solidFill>
                  <a:schemeClr val="bg1"/>
                </a:solidFill>
              </a:rPr>
              <a:t>Allyson Russell – Senior Programme Manager</a:t>
            </a:r>
          </a:p>
          <a:p>
            <a:r>
              <a:rPr lang="en-US">
                <a:solidFill>
                  <a:schemeClr val="bg1"/>
                </a:solidFill>
              </a:rPr>
              <a:t>Nadege Nnang – Programme Manager</a:t>
            </a:r>
          </a:p>
        </p:txBody>
      </p:sp>
      <p:sp>
        <p:nvSpPr>
          <p:cNvPr id="4" name="TextBox 3">
            <a:extLst>
              <a:ext uri="{FF2B5EF4-FFF2-40B4-BE49-F238E27FC236}">
                <a16:creationId xmlns:a16="http://schemas.microsoft.com/office/drawing/2014/main" id="{961F9948-024A-B434-F481-9914B82A9E8A}"/>
              </a:ext>
            </a:extLst>
          </p:cNvPr>
          <p:cNvSpPr txBox="1"/>
          <p:nvPr/>
        </p:nvSpPr>
        <p:spPr>
          <a:xfrm>
            <a:off x="515937" y="4413885"/>
            <a:ext cx="5960799" cy="369332"/>
          </a:xfrm>
          <a:prstGeom prst="rect">
            <a:avLst/>
          </a:prstGeom>
          <a:noFill/>
        </p:spPr>
        <p:txBody>
          <a:bodyPr wrap="none" rtlCol="0">
            <a:spAutoFit/>
          </a:bodyPr>
          <a:lstStyle/>
          <a:p>
            <a:r>
              <a:rPr lang="fr-FR">
                <a:solidFill>
                  <a:schemeClr val="bg1"/>
                </a:solidFill>
              </a:rPr>
              <a:t>Pour toute question, contactez votre Senior Country Manager</a:t>
            </a:r>
            <a:endParaRPr lang="en-US">
              <a:solidFill>
                <a:schemeClr val="bg1"/>
              </a:solidFill>
            </a:endParaRPr>
          </a:p>
        </p:txBody>
      </p:sp>
    </p:spTree>
    <p:extLst>
      <p:ext uri="{BB962C8B-B14F-4D97-AF65-F5344CB8AC3E}">
        <p14:creationId xmlns:p14="http://schemas.microsoft.com/office/powerpoint/2010/main" val="66989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5C0A8D2-A8C7-2B89-3F62-66B64252DB2E}"/>
              </a:ext>
            </a:extLst>
          </p:cNvPr>
          <p:cNvSpPr/>
          <p:nvPr/>
        </p:nvSpPr>
        <p:spPr>
          <a:xfrm>
            <a:off x="251353" y="5622162"/>
            <a:ext cx="11924599" cy="1007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Object 3" hidden="1">
            <a:extLst>
              <a:ext uri="{FF2B5EF4-FFF2-40B4-BE49-F238E27FC236}">
                <a16:creationId xmlns:a16="http://schemas.microsoft.com/office/drawing/2014/main" id="{CA4E5419-5ECF-239E-352C-C6F27F800CB0}"/>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5" progId="TCLayout.ActiveDocument.1">
                  <p:embed/>
                </p:oleObj>
              </mc:Choice>
              <mc:Fallback>
                <p:oleObj name="think-cell Slide" r:id="rId4" imgW="306" imgH="305" progId="TCLayout.ActiveDocument.1">
                  <p:embed/>
                  <p:pic>
                    <p:nvPicPr>
                      <p:cNvPr id="4" name="Object 3" hidden="1">
                        <a:extLst>
                          <a:ext uri="{FF2B5EF4-FFF2-40B4-BE49-F238E27FC236}">
                            <a16:creationId xmlns:a16="http://schemas.microsoft.com/office/drawing/2014/main" id="{CA4E5419-5ECF-239E-352C-C6F27F800CB0}"/>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602FAC7-C791-3D4E-7BAA-82E5755BF4D7}"/>
              </a:ext>
            </a:extLst>
          </p:cNvPr>
          <p:cNvSpPr>
            <a:spLocks noGrp="1"/>
          </p:cNvSpPr>
          <p:nvPr>
            <p:ph type="body" idx="13"/>
          </p:nvPr>
        </p:nvSpPr>
        <p:spPr>
          <a:xfrm>
            <a:off x="406053" y="1092975"/>
            <a:ext cx="4660468" cy="825424"/>
          </a:xfrm>
        </p:spPr>
        <p:txBody>
          <a:bodyPr>
            <a:noAutofit/>
          </a:bodyPr>
          <a:lstStyle/>
          <a:p>
            <a:r>
              <a:rPr lang="en-US" sz="1800"/>
              <a:t>Gavi.org </a:t>
            </a:r>
            <a:r>
              <a:rPr lang="en-US" sz="1800">
                <a:sym typeface="Wingdings" panose="05000000000000000000" pitchFamily="2" charset="2"/>
              </a:rPr>
              <a:t> Programmes &amp; Impact  How our support works  </a:t>
            </a:r>
            <a:r>
              <a:rPr lang="en-US" sz="1800">
                <a:sym typeface="Wingdings" panose="05000000000000000000" pitchFamily="2" charset="2"/>
                <a:hlinkClick r:id="rId6"/>
              </a:rPr>
              <a:t>Gavi Support Guidelines</a:t>
            </a:r>
            <a:endParaRPr lang="en-US" sz="1800">
              <a:sym typeface="Wingdings" panose="05000000000000000000" pitchFamily="2" charset="2"/>
            </a:endParaRPr>
          </a:p>
        </p:txBody>
      </p:sp>
      <p:pic>
        <p:nvPicPr>
          <p:cNvPr id="5" name="Picture 4">
            <a:extLst>
              <a:ext uri="{FF2B5EF4-FFF2-40B4-BE49-F238E27FC236}">
                <a16:creationId xmlns:a16="http://schemas.microsoft.com/office/drawing/2014/main" id="{5413C361-C5B4-7C83-07C1-7169F6C3F853}"/>
              </a:ext>
            </a:extLst>
          </p:cNvPr>
          <p:cNvPicPr>
            <a:picLocks noChangeAspect="1"/>
          </p:cNvPicPr>
          <p:nvPr/>
        </p:nvPicPr>
        <p:blipFill rotWithShape="1">
          <a:blip r:embed="rId7"/>
          <a:srcRect l="6729" t="19242" r="886" b="19938"/>
          <a:stretch/>
        </p:blipFill>
        <p:spPr>
          <a:xfrm>
            <a:off x="5159933" y="-69770"/>
            <a:ext cx="7133303" cy="2002639"/>
          </a:xfrm>
          <a:prstGeom prst="roundRect">
            <a:avLst/>
          </a:prstGeom>
        </p:spPr>
      </p:pic>
      <p:sp>
        <p:nvSpPr>
          <p:cNvPr id="6" name="Title 2">
            <a:extLst>
              <a:ext uri="{FF2B5EF4-FFF2-40B4-BE49-F238E27FC236}">
                <a16:creationId xmlns:a16="http://schemas.microsoft.com/office/drawing/2014/main" id="{038F2825-2900-5D55-B818-C8A71E33F421}"/>
              </a:ext>
            </a:extLst>
          </p:cNvPr>
          <p:cNvSpPr>
            <a:spLocks noGrp="1"/>
          </p:cNvSpPr>
          <p:nvPr>
            <p:ph type="title"/>
          </p:nvPr>
        </p:nvSpPr>
        <p:spPr>
          <a:xfrm>
            <a:off x="406056" y="324301"/>
            <a:ext cx="4660466" cy="592779"/>
          </a:xfrm>
        </p:spPr>
        <p:txBody>
          <a:bodyPr vert="horz"/>
          <a:lstStyle/>
          <a:p>
            <a:r>
              <a:rPr lang="en-US"/>
              <a:t>Gavi Guidelines</a:t>
            </a:r>
          </a:p>
        </p:txBody>
      </p:sp>
      <p:pic>
        <p:nvPicPr>
          <p:cNvPr id="8" name="Picture 7">
            <a:extLst>
              <a:ext uri="{FF2B5EF4-FFF2-40B4-BE49-F238E27FC236}">
                <a16:creationId xmlns:a16="http://schemas.microsoft.com/office/drawing/2014/main" id="{85DB4796-B902-F9E3-7B94-48712EBB049F}"/>
              </a:ext>
            </a:extLst>
          </p:cNvPr>
          <p:cNvPicPr>
            <a:picLocks noChangeAspect="1"/>
          </p:cNvPicPr>
          <p:nvPr/>
        </p:nvPicPr>
        <p:blipFill>
          <a:blip r:embed="rId8"/>
          <a:stretch>
            <a:fillRect/>
          </a:stretch>
        </p:blipFill>
        <p:spPr>
          <a:xfrm>
            <a:off x="884917" y="3117302"/>
            <a:ext cx="1518305" cy="215458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C9947302-0070-E112-B1AD-2279AA5F8280}"/>
              </a:ext>
            </a:extLst>
          </p:cNvPr>
          <p:cNvPicPr>
            <a:picLocks noChangeAspect="1"/>
          </p:cNvPicPr>
          <p:nvPr/>
        </p:nvPicPr>
        <p:blipFill>
          <a:blip r:embed="rId9"/>
          <a:stretch>
            <a:fillRect/>
          </a:stretch>
        </p:blipFill>
        <p:spPr>
          <a:xfrm>
            <a:off x="9412553" y="3244726"/>
            <a:ext cx="1446697" cy="202715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A208368-CA8C-7C4A-3526-A6E62F157328}"/>
              </a:ext>
            </a:extLst>
          </p:cNvPr>
          <p:cNvPicPr>
            <a:picLocks noChangeAspect="1"/>
          </p:cNvPicPr>
          <p:nvPr/>
        </p:nvPicPr>
        <p:blipFill>
          <a:blip r:embed="rId10"/>
          <a:stretch>
            <a:fillRect/>
          </a:stretch>
        </p:blipFill>
        <p:spPr>
          <a:xfrm>
            <a:off x="3356621" y="3453654"/>
            <a:ext cx="2009058" cy="148187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7D8209B-3A80-CB32-2EDF-0CA0DA72C5EB}"/>
              </a:ext>
            </a:extLst>
          </p:cNvPr>
          <p:cNvSpPr txBox="1"/>
          <p:nvPr/>
        </p:nvSpPr>
        <p:spPr>
          <a:xfrm>
            <a:off x="519797" y="2269042"/>
            <a:ext cx="2248547" cy="678134"/>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900"/>
              </a:spcAft>
              <a:buClr>
                <a:srgbClr val="00A1DF"/>
              </a:buClr>
              <a:buSzTx/>
              <a:buFontTx/>
              <a:buNone/>
              <a:tabLst/>
              <a:defRPr/>
            </a:pPr>
            <a:r>
              <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hlinkClick r:id="rId11"/>
              </a:rPr>
              <a:t>Application Process Guidelines</a:t>
            </a:r>
            <a:endPar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sp>
        <p:nvSpPr>
          <p:cNvPr id="16" name="TextBox 15">
            <a:extLst>
              <a:ext uri="{FF2B5EF4-FFF2-40B4-BE49-F238E27FC236}">
                <a16:creationId xmlns:a16="http://schemas.microsoft.com/office/drawing/2014/main" id="{C90B1ADB-A50C-2AB8-B8BD-D6396A664993}"/>
              </a:ext>
            </a:extLst>
          </p:cNvPr>
          <p:cNvSpPr txBox="1"/>
          <p:nvPr/>
        </p:nvSpPr>
        <p:spPr>
          <a:xfrm>
            <a:off x="2816055" y="2269042"/>
            <a:ext cx="3090193" cy="678134"/>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900"/>
              </a:spcAft>
              <a:buClr>
                <a:srgbClr val="00A1DF"/>
              </a:buClr>
              <a:buSzTx/>
              <a:buFontTx/>
              <a:buNone/>
              <a:tabLst/>
              <a:defRPr/>
            </a:pPr>
            <a:r>
              <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hlinkClick r:id="rId12"/>
              </a:rPr>
              <a:t>Programme Funding Guidelines</a:t>
            </a:r>
            <a:endPar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91DCCB63-C738-D521-1C7C-12EA84AEC1D9}"/>
              </a:ext>
            </a:extLst>
          </p:cNvPr>
          <p:cNvSpPr txBox="1"/>
          <p:nvPr/>
        </p:nvSpPr>
        <p:spPr>
          <a:xfrm>
            <a:off x="5958002" y="2269042"/>
            <a:ext cx="2900158" cy="678134"/>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900"/>
              </a:spcAft>
              <a:buClr>
                <a:srgbClr val="00A1DF"/>
              </a:buClr>
              <a:buSzTx/>
              <a:buFontTx/>
              <a:buNone/>
              <a:tabLst/>
              <a:defRPr/>
            </a:pPr>
            <a:r>
              <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hlinkClick r:id="rId13"/>
              </a:rPr>
              <a:t>Vaccine Funding Guidelines</a:t>
            </a:r>
            <a:endPar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hlinkClick r:id="rId14"/>
            </a:endParaRPr>
          </a:p>
        </p:txBody>
      </p:sp>
      <p:sp>
        <p:nvSpPr>
          <p:cNvPr id="20" name="TextBox 19">
            <a:extLst>
              <a:ext uri="{FF2B5EF4-FFF2-40B4-BE49-F238E27FC236}">
                <a16:creationId xmlns:a16="http://schemas.microsoft.com/office/drawing/2014/main" id="{D579FD06-CBFE-CAB4-890A-E0B322CBE7B7}"/>
              </a:ext>
            </a:extLst>
          </p:cNvPr>
          <p:cNvSpPr txBox="1"/>
          <p:nvPr/>
        </p:nvSpPr>
        <p:spPr>
          <a:xfrm>
            <a:off x="8909914" y="2269042"/>
            <a:ext cx="2451977" cy="678134"/>
          </a:xfrm>
          <a:prstGeom prst="rect">
            <a:avLst/>
          </a:prstGeom>
          <a:noFill/>
        </p:spPr>
        <p:txBody>
          <a:bodyPr wrap="square">
            <a:spAutoFit/>
          </a:bodyPr>
          <a:lstStyle/>
          <a:p>
            <a:pPr marL="0" marR="0" lvl="0" indent="0" algn="ctr" defTabSz="914377" rtl="0" eaLnBrk="1" fontAlgn="auto" latinLnBrk="0" hangingPunct="1">
              <a:lnSpc>
                <a:spcPct val="110000"/>
              </a:lnSpc>
              <a:spcBef>
                <a:spcPts val="0"/>
              </a:spcBef>
              <a:spcAft>
                <a:spcPts val="900"/>
              </a:spcAft>
              <a:buClr>
                <a:srgbClr val="00A1DF"/>
              </a:buClr>
              <a:buSzTx/>
              <a:buFontTx/>
              <a:buNone/>
              <a:tabLst/>
              <a:defRPr/>
            </a:pPr>
            <a:r>
              <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hlinkClick r:id="rId14"/>
              </a:rPr>
              <a:t>Budget Eligibility Guide</a:t>
            </a:r>
            <a:endParaRPr kumimoji="0" lang="en-US" sz="1800" b="0"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p:txBody>
      </p:sp>
      <p:pic>
        <p:nvPicPr>
          <p:cNvPr id="21" name="Picture 20">
            <a:extLst>
              <a:ext uri="{FF2B5EF4-FFF2-40B4-BE49-F238E27FC236}">
                <a16:creationId xmlns:a16="http://schemas.microsoft.com/office/drawing/2014/main" id="{27B699B8-AEAE-B37B-2BE6-100F8852E9AF}"/>
              </a:ext>
            </a:extLst>
          </p:cNvPr>
          <p:cNvPicPr>
            <a:picLocks noChangeAspect="1"/>
          </p:cNvPicPr>
          <p:nvPr/>
        </p:nvPicPr>
        <p:blipFill rotWithShape="1">
          <a:blip r:embed="rId15"/>
          <a:srcRect l="1693" t="620"/>
          <a:stretch/>
        </p:blipFill>
        <p:spPr>
          <a:xfrm>
            <a:off x="6625951" y="3244726"/>
            <a:ext cx="1556171" cy="2027156"/>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0E5BBF2A-AF0C-7314-45B6-8B2537248727}"/>
              </a:ext>
            </a:extLst>
          </p:cNvPr>
          <p:cNvSpPr txBox="1"/>
          <p:nvPr/>
        </p:nvSpPr>
        <p:spPr>
          <a:xfrm>
            <a:off x="613854" y="5603189"/>
            <a:ext cx="1963255" cy="73866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hlinkClick r:id="rId16">
                  <a:extLst>
                    <a:ext uri="{A12FA001-AC4F-418D-AE19-62706E023703}">
                      <ahyp:hlinkClr xmlns:ahyp="http://schemas.microsoft.com/office/drawing/2018/hyperlinkcolor" val="tx"/>
                    </a:ext>
                  </a:extLst>
                </a:hlinkClick>
              </a:rPr>
              <a:t>Directives pour le processus de demande de Gavi</a:t>
            </a:r>
            <a:endParaRPr kumimoji="0" lang="en-US" sz="1400" b="0"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195AB111-F2F2-5AD0-7F8F-026ED2853FF4}"/>
              </a:ext>
            </a:extLst>
          </p:cNvPr>
          <p:cNvSpPr txBox="1"/>
          <p:nvPr/>
        </p:nvSpPr>
        <p:spPr>
          <a:xfrm>
            <a:off x="9153653" y="5728297"/>
            <a:ext cx="1964495" cy="523220"/>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hlinkClick r:id="rId17">
                  <a:extLst>
                    <a:ext uri="{A12FA001-AC4F-418D-AE19-62706E023703}">
                      <ahyp:hlinkClr xmlns:ahyp="http://schemas.microsoft.com/office/drawing/2018/hyperlinkcolor" val="tx"/>
                    </a:ext>
                  </a:extLst>
                </a:hlinkClick>
              </a:rPr>
              <a:t>Guide d'éligibilité budgétaire de Gavi</a:t>
            </a:r>
            <a:endParaRPr kumimoji="0" lang="en-US" sz="1400" b="0" i="0" u="none" strike="noStrike" kern="1200" cap="none" spc="0" normalizeH="0" baseline="0" noProof="0">
              <a:ln>
                <a:noFill/>
              </a:ln>
              <a:solidFill>
                <a:srgbClr val="00A1DF"/>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EE4CCA5E-90EB-874B-722E-D28F99945A68}"/>
              </a:ext>
            </a:extLst>
          </p:cNvPr>
          <p:cNvSpPr txBox="1"/>
          <p:nvPr/>
        </p:nvSpPr>
        <p:spPr>
          <a:xfrm>
            <a:off x="3275042" y="5603189"/>
            <a:ext cx="2172215" cy="73866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70BA"/>
                </a:solidFill>
                <a:effectLst/>
                <a:uLnTx/>
                <a:uFillTx/>
                <a:latin typeface="Arial" panose="020B0604020202020204" pitchFamily="34" charset="0"/>
                <a:ea typeface="+mn-ea"/>
                <a:cs typeface="Arial" panose="020B0604020202020204" pitchFamily="34" charset="0"/>
                <a:hlinkClick r:id="rId18"/>
              </a:rPr>
              <a:t>Directives de financement du programme Gavi</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61396764-5B13-A695-B37F-6F6D887331E0}"/>
              </a:ext>
            </a:extLst>
          </p:cNvPr>
          <p:cNvSpPr txBox="1"/>
          <p:nvPr/>
        </p:nvSpPr>
        <p:spPr>
          <a:xfrm>
            <a:off x="6316805" y="5620575"/>
            <a:ext cx="2174463" cy="73866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70BA"/>
                </a:solidFill>
                <a:effectLst/>
                <a:uLnTx/>
                <a:uFillTx/>
                <a:latin typeface="Arial" panose="020B0604020202020204" pitchFamily="34" charset="0"/>
                <a:ea typeface="+mn-ea"/>
                <a:cs typeface="Arial" panose="020B0604020202020204" pitchFamily="34" charset="0"/>
                <a:hlinkClick r:id="rId19"/>
              </a:rPr>
              <a:t>Directives de Gavi pour le financement du soutien aux vaccins</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178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1CDE-4970-F241-9084-848D8B074B0C}"/>
              </a:ext>
            </a:extLst>
          </p:cNvPr>
          <p:cNvSpPr>
            <a:spLocks noGrp="1"/>
          </p:cNvSpPr>
          <p:nvPr>
            <p:ph type="title"/>
          </p:nvPr>
        </p:nvSpPr>
        <p:spPr/>
        <p:txBody>
          <a:bodyPr/>
          <a:lstStyle/>
          <a:p>
            <a:r>
              <a:rPr lang="en-GB"/>
              <a:t>Backup slides</a:t>
            </a:r>
          </a:p>
        </p:txBody>
      </p:sp>
    </p:spTree>
    <p:extLst>
      <p:ext uri="{BB962C8B-B14F-4D97-AF65-F5344CB8AC3E}">
        <p14:creationId xmlns:p14="http://schemas.microsoft.com/office/powerpoint/2010/main" val="293916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5014-4461-C3CF-E234-C7B47E9DB4C0}"/>
              </a:ext>
            </a:extLst>
          </p:cNvPr>
          <p:cNvSpPr>
            <a:spLocks noGrp="1"/>
          </p:cNvSpPr>
          <p:nvPr>
            <p:ph type="title"/>
          </p:nvPr>
        </p:nvSpPr>
        <p:spPr>
          <a:xfrm>
            <a:off x="292100" y="427639"/>
            <a:ext cx="11154344" cy="592778"/>
          </a:xfrm>
        </p:spPr>
        <p:txBody>
          <a:bodyPr>
            <a:normAutofit/>
          </a:bodyPr>
          <a:lstStyle/>
          <a:p>
            <a:r>
              <a:rPr lang="en-US" sz="3200"/>
              <a:t>Preventive Ebola vaccination</a:t>
            </a:r>
          </a:p>
        </p:txBody>
      </p:sp>
      <p:sp>
        <p:nvSpPr>
          <p:cNvPr id="6" name="Rectangle 5">
            <a:extLst>
              <a:ext uri="{FF2B5EF4-FFF2-40B4-BE49-F238E27FC236}">
                <a16:creationId xmlns:a16="http://schemas.microsoft.com/office/drawing/2014/main" id="{1DEB55D5-6DBF-C2A3-1966-35FD2A525200}"/>
              </a:ext>
            </a:extLst>
          </p:cNvPr>
          <p:cNvSpPr/>
          <p:nvPr/>
        </p:nvSpPr>
        <p:spPr>
          <a:xfrm>
            <a:off x="292100" y="1060450"/>
            <a:ext cx="2025650" cy="679140"/>
          </a:xfrm>
          <a:prstGeom prst="rect">
            <a:avLst/>
          </a:prstGeom>
          <a:solidFill>
            <a:schemeClr val="bg2">
              <a:lumMod val="20000"/>
              <a:lumOff val="80000"/>
            </a:schemeClr>
          </a:solidFill>
          <a:ln cap="rnd">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lumMod val="75000"/>
                  </a:schemeClr>
                </a:solidFill>
                <a:latin typeface="Arial" panose="020B0604020202020204" pitchFamily="34" charset="0"/>
                <a:cs typeface="Arial" panose="020B0604020202020204" pitchFamily="34" charset="0"/>
              </a:rPr>
              <a:t>Programme Summary</a:t>
            </a:r>
          </a:p>
        </p:txBody>
      </p:sp>
      <p:sp>
        <p:nvSpPr>
          <p:cNvPr id="7" name="Rectangle 6">
            <a:extLst>
              <a:ext uri="{FF2B5EF4-FFF2-40B4-BE49-F238E27FC236}">
                <a16:creationId xmlns:a16="http://schemas.microsoft.com/office/drawing/2014/main" id="{43E67AED-1A7D-BD13-89B4-55A0364E300F}"/>
              </a:ext>
            </a:extLst>
          </p:cNvPr>
          <p:cNvSpPr/>
          <p:nvPr/>
        </p:nvSpPr>
        <p:spPr>
          <a:xfrm>
            <a:off x="2600325" y="1060450"/>
            <a:ext cx="9401176" cy="679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spcAft>
                <a:spcPts val="600"/>
              </a:spcAft>
              <a:buClrTx/>
              <a:buSzTx/>
              <a:buFont typeface="Wingdings" panose="05000000000000000000" pitchFamily="2" charset="2"/>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P</a:t>
            </a:r>
            <a:r>
              <a:rPr kumimoji="0" lang="en-US" sz="1400" i="0" u="none" strike="noStrike" kern="1200" cap="none" spc="0" normalizeH="0" baseline="0" noProof="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reventive</a:t>
            </a:r>
            <a:r>
              <a:rPr kumimoji="0" lang="en-US" sz="140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vaccination of </a:t>
            </a: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healthcare workers (HCW)</a:t>
            </a:r>
            <a:r>
              <a:rPr kumimoji="0" lang="en-US" sz="140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and frontline workers (FLWs) in countries with a history of Ebola virus disease (EVD) outbreaks or neighboring areas. </a:t>
            </a:r>
          </a:p>
        </p:txBody>
      </p:sp>
      <p:sp>
        <p:nvSpPr>
          <p:cNvPr id="10" name="Rectangle 9">
            <a:extLst>
              <a:ext uri="{FF2B5EF4-FFF2-40B4-BE49-F238E27FC236}">
                <a16:creationId xmlns:a16="http://schemas.microsoft.com/office/drawing/2014/main" id="{736EB398-E109-09E7-DB2F-6E87616CF696}"/>
              </a:ext>
            </a:extLst>
          </p:cNvPr>
          <p:cNvSpPr/>
          <p:nvPr/>
        </p:nvSpPr>
        <p:spPr>
          <a:xfrm>
            <a:off x="292100" y="1891280"/>
            <a:ext cx="2025650" cy="940668"/>
          </a:xfrm>
          <a:prstGeom prst="rect">
            <a:avLst/>
          </a:prstGeom>
          <a:solidFill>
            <a:schemeClr val="bg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lumMod val="75000"/>
                  </a:schemeClr>
                </a:solidFill>
                <a:latin typeface="Arial" panose="020B0604020202020204" pitchFamily="34" charset="0"/>
                <a:cs typeface="Arial" panose="020B0604020202020204" pitchFamily="34" charset="0"/>
              </a:rPr>
              <a:t>Available Gavi Support</a:t>
            </a:r>
          </a:p>
        </p:txBody>
      </p:sp>
      <p:sp>
        <p:nvSpPr>
          <p:cNvPr id="11" name="Rectangle 10">
            <a:extLst>
              <a:ext uri="{FF2B5EF4-FFF2-40B4-BE49-F238E27FC236}">
                <a16:creationId xmlns:a16="http://schemas.microsoft.com/office/drawing/2014/main" id="{8724B859-2CF4-EEB7-EFC4-2F289DD15A2E}"/>
              </a:ext>
            </a:extLst>
          </p:cNvPr>
          <p:cNvSpPr/>
          <p:nvPr/>
        </p:nvSpPr>
        <p:spPr>
          <a:xfrm>
            <a:off x="2600325" y="1936240"/>
            <a:ext cx="9401176" cy="679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spcAft>
                <a:spcPts val="600"/>
              </a:spcAft>
              <a:buClrTx/>
              <a:buSzTx/>
              <a:buFont typeface="Wingdings" panose="05000000000000000000" pitchFamily="2" charset="2"/>
              <a:buChar char="§"/>
              <a:tabLst/>
              <a:defRPr/>
            </a:pPr>
            <a:r>
              <a:rPr kumimoji="0" lang="en-US" sz="140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Vaccine procurement and associated supplies (e.g., injection, safety devices), </a:t>
            </a:r>
            <a:r>
              <a:rPr kumimoji="0" lang="en-US" sz="1400" i="0" u="sng"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no co-financing requirement</a:t>
            </a:r>
          </a:p>
          <a:p>
            <a:pPr marL="285750" marR="0" lvl="0" indent="-285750" algn="l" defTabSz="914400" rtl="0" eaLnBrk="1" fontAlgn="auto" latinLnBrk="0" hangingPunct="1">
              <a:spcAft>
                <a:spcPts val="600"/>
              </a:spcAft>
              <a:buClrTx/>
              <a:buSzTx/>
              <a:buFont typeface="Wingdings" panose="05000000000000000000" pitchFamily="2" charset="2"/>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Operational cost grants - up to a maximum of US$ 7 per targeted person</a:t>
            </a:r>
            <a:endParaRPr kumimoji="0" lang="en-US" sz="140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spcAft>
                <a:spcPts val="600"/>
              </a:spcAft>
              <a:buClrTx/>
              <a:buSzTx/>
              <a:buFont typeface="Wingdings" panose="05000000000000000000" pitchFamily="2" charset="2"/>
              <a:buChar char="§"/>
              <a:tabLst/>
              <a:defRPr/>
            </a:pPr>
            <a:r>
              <a:rPr kumimoji="0" lang="en-US" sz="140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Technical assistance (TA) for application development, vaccination targeting exercise, and implementation</a:t>
            </a:r>
          </a:p>
        </p:txBody>
      </p:sp>
      <p:sp>
        <p:nvSpPr>
          <p:cNvPr id="12" name="Rectangle 11">
            <a:extLst>
              <a:ext uri="{FF2B5EF4-FFF2-40B4-BE49-F238E27FC236}">
                <a16:creationId xmlns:a16="http://schemas.microsoft.com/office/drawing/2014/main" id="{EB9AF0B3-7148-E0E0-791F-CE4ECB11270F}"/>
              </a:ext>
            </a:extLst>
          </p:cNvPr>
          <p:cNvSpPr/>
          <p:nvPr/>
        </p:nvSpPr>
        <p:spPr>
          <a:xfrm>
            <a:off x="292100" y="2983638"/>
            <a:ext cx="2025650" cy="855091"/>
          </a:xfrm>
          <a:prstGeom prst="rect">
            <a:avLst/>
          </a:prstGeom>
          <a:solidFill>
            <a:schemeClr val="bg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lumMod val="75000"/>
                  </a:schemeClr>
                </a:solidFill>
                <a:latin typeface="Arial" panose="020B0604020202020204" pitchFamily="34" charset="0"/>
                <a:cs typeface="Arial" panose="020B0604020202020204" pitchFamily="34" charset="0"/>
              </a:rPr>
              <a:t>Country Eligibility</a:t>
            </a:r>
          </a:p>
        </p:txBody>
      </p:sp>
      <p:sp>
        <p:nvSpPr>
          <p:cNvPr id="13" name="Rectangle 12">
            <a:extLst>
              <a:ext uri="{FF2B5EF4-FFF2-40B4-BE49-F238E27FC236}">
                <a16:creationId xmlns:a16="http://schemas.microsoft.com/office/drawing/2014/main" id="{765C408F-D638-1DBD-1B2F-85C02C0C5B33}"/>
              </a:ext>
            </a:extLst>
          </p:cNvPr>
          <p:cNvSpPr/>
          <p:nvPr/>
        </p:nvSpPr>
        <p:spPr>
          <a:xfrm>
            <a:off x="2600325" y="2891534"/>
            <a:ext cx="9401176" cy="992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spcAft>
                <a:spcPts val="600"/>
              </a:spcAft>
              <a:buClrTx/>
              <a:buSzTx/>
              <a:buFont typeface="Wingdings" panose="05000000000000000000" pitchFamily="2" charset="2"/>
              <a:buChar char="§"/>
              <a:tabLst/>
              <a:defRPr/>
            </a:pPr>
            <a:r>
              <a:rPr kumimoji="0" lang="en-US" sz="1400" b="1" i="0" u="sng"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Risk Tier 1</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Countries that have previously reported confirmed cases of EVD (including imported cases).​</a:t>
            </a:r>
          </a:p>
          <a:p>
            <a:pPr marL="342900" marR="0" lvl="0" indent="-342900" algn="l" defTabSz="914400" rtl="0" eaLnBrk="1" fontAlgn="auto" latinLnBrk="0" hangingPunct="1">
              <a:spcAft>
                <a:spcPts val="600"/>
              </a:spcAft>
              <a:buClrTx/>
              <a:buSzTx/>
              <a:buFont typeface="Wingdings" panose="05000000000000000000" pitchFamily="2" charset="2"/>
              <a:buChar char="§"/>
              <a:tabLst/>
              <a:defRPr/>
            </a:pPr>
            <a:r>
              <a:rPr kumimoji="0" lang="en-US" sz="1400" b="1" i="0" u="sng"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Risk Tier 2</a:t>
            </a:r>
            <a:r>
              <a:rPr kumimoji="0" lang="en-US" sz="140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Countries which share a border with a country that has experienced a EVD outbreak resulting from a suspected animal-to-human spillover event (i.e., not as a result of an imported case). </a:t>
            </a:r>
            <a:r>
              <a:rPr kumimoji="0" lang="en-US" sz="1400" b="1"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06C81A6B-CA97-B118-D5F1-932F98DB42E9}"/>
              </a:ext>
            </a:extLst>
          </p:cNvPr>
          <p:cNvSpPr/>
          <p:nvPr/>
        </p:nvSpPr>
        <p:spPr>
          <a:xfrm>
            <a:off x="292100" y="3969506"/>
            <a:ext cx="2025650" cy="1698951"/>
          </a:xfrm>
          <a:prstGeom prst="rect">
            <a:avLst/>
          </a:prstGeom>
          <a:solidFill>
            <a:schemeClr val="bg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2">
                    <a:lumMod val="75000"/>
                  </a:schemeClr>
                </a:solidFill>
                <a:latin typeface="Arial" panose="020B0604020202020204" pitchFamily="34" charset="0"/>
                <a:cs typeface="Arial" panose="020B0604020202020204" pitchFamily="34" charset="0"/>
              </a:rPr>
              <a:t>Key</a:t>
            </a:r>
          </a:p>
          <a:p>
            <a:pPr algn="ctr"/>
            <a:r>
              <a:rPr lang="en-US" sz="1600" b="1">
                <a:solidFill>
                  <a:schemeClr val="tx2">
                    <a:lumMod val="75000"/>
                  </a:schemeClr>
                </a:solidFill>
                <a:latin typeface="Arial" panose="020B0604020202020204" pitchFamily="34" charset="0"/>
                <a:cs typeface="Arial" panose="020B0604020202020204" pitchFamily="34" charset="0"/>
              </a:rPr>
              <a:t>Programmatic considerations</a:t>
            </a:r>
          </a:p>
        </p:txBody>
      </p:sp>
      <p:sp>
        <p:nvSpPr>
          <p:cNvPr id="14" name="Rectangle 13">
            <a:extLst>
              <a:ext uri="{FF2B5EF4-FFF2-40B4-BE49-F238E27FC236}">
                <a16:creationId xmlns:a16="http://schemas.microsoft.com/office/drawing/2014/main" id="{DE41CD71-6474-4E84-441F-91EED98BBF06}"/>
              </a:ext>
            </a:extLst>
          </p:cNvPr>
          <p:cNvSpPr/>
          <p:nvPr/>
        </p:nvSpPr>
        <p:spPr>
          <a:xfrm>
            <a:off x="7445247" y="3969505"/>
            <a:ext cx="4746753" cy="992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R="0" lvl="0" algn="l" defTabSz="914400" rtl="0" eaLnBrk="1" fontAlgn="auto" latinLnBrk="0" hangingPunct="1">
              <a:lnSpc>
                <a:spcPct val="107000"/>
              </a:lnSpc>
              <a:spcAft>
                <a:spcPts val="600"/>
              </a:spcAft>
              <a:buClrTx/>
              <a:buSzTx/>
              <a:tabLst/>
              <a:defRPr/>
            </a:pPr>
            <a:r>
              <a:rPr kumimoji="0" lang="en-US" sz="1400" b="1" i="1" u="sng"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Monitoring and Evaluation</a:t>
            </a:r>
          </a:p>
          <a:p>
            <a:pPr marR="0" lvl="0" algn="l" defTabSz="914400" rtl="0" eaLnBrk="1" fontAlgn="auto" latinLnBrk="0" hangingPunct="1">
              <a:lnSpc>
                <a:spcPct val="107000"/>
              </a:lnSpc>
              <a:spcAft>
                <a:spcPts val="600"/>
              </a:spcAft>
              <a:buClrTx/>
              <a:buSzTx/>
              <a:tabLst/>
              <a:defRPr/>
            </a:pP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Instead</a:t>
            </a: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 of a Post Campaign Coverage Survey:</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Target population enumeration</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Individual vaccination tracking and reporting (i.e., individual vaccination records), and</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A national system for tracking of vaccinated personnel that can be referred to in the future.</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AEFI monitoring</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endParaRPr lang="en-US" sz="14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endParaRPr lang="en-US" sz="14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Aft>
                <a:spcPts val="600"/>
              </a:spcAft>
              <a:buClrTx/>
              <a:buSzTx/>
              <a:tabLst/>
              <a:defRPr/>
            </a:pPr>
            <a:endParaRPr kumimoji="0" lang="en-US" sz="1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112D32D-3330-F869-DA7C-F2FEB601E929}"/>
              </a:ext>
            </a:extLst>
          </p:cNvPr>
          <p:cNvSpPr/>
          <p:nvPr/>
        </p:nvSpPr>
        <p:spPr>
          <a:xfrm>
            <a:off x="2600325" y="3969506"/>
            <a:ext cx="4746753" cy="992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R="0" lvl="0" algn="l" defTabSz="914400" rtl="0" eaLnBrk="1" fontAlgn="auto" latinLnBrk="0" hangingPunct="1">
              <a:lnSpc>
                <a:spcPct val="107000"/>
              </a:lnSpc>
              <a:spcAft>
                <a:spcPts val="600"/>
              </a:spcAft>
              <a:buClrTx/>
              <a:buSzTx/>
              <a:tabLst/>
              <a:defRPr/>
            </a:pPr>
            <a:r>
              <a:rPr lang="en-US" sz="1400" b="1" i="1" u="sng">
                <a:solidFill>
                  <a:srgbClr val="002060"/>
                </a:solidFill>
                <a:latin typeface="Arial" panose="020B0604020202020204" pitchFamily="34" charset="0"/>
                <a:ea typeface="Calibri" panose="020F0502020204030204" pitchFamily="34" charset="0"/>
                <a:cs typeface="Arial" panose="020B0604020202020204" pitchFamily="34" charset="0"/>
              </a:rPr>
              <a:t>Community Engagement</a:t>
            </a:r>
            <a:endParaRPr kumimoji="0" lang="en-US" sz="1400" b="1" i="1" u="sng"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Aft>
                <a:spcPts val="600"/>
              </a:spcAft>
              <a:buClrTx/>
              <a:buSzTx/>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R</a:t>
            </a:r>
            <a:r>
              <a:rPr kumimoji="0" lang="en-US" sz="1400" b="0" i="0" u="none" strike="noStrike" kern="1200" cap="none" spc="0" normalizeH="0" baseline="0" noProof="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isk</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communication strategies should include:</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R</a:t>
            </a:r>
            <a:r>
              <a:rPr kumimoji="0" lang="en-US" sz="1400" b="0" i="0" u="none" strike="noStrike" kern="1200" cap="none" spc="0" normalizeH="0" baseline="0" noProof="0" err="1">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isks</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of EVD and infection prevention, </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T</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he effectiveness of vaccination in reducing mortality due to EVD among vaccinated individuals, and </a:t>
            </a:r>
          </a:p>
          <a:p>
            <a:pPr marL="285750" marR="0" lvl="0" indent="-285750" algn="l" defTabSz="914400" rtl="0" eaLnBrk="1" fontAlgn="auto" latinLnBrk="0" hangingPunct="1">
              <a:lnSpc>
                <a:spcPct val="107000"/>
              </a:lnSpc>
              <a:spcAft>
                <a:spcPts val="600"/>
              </a:spcAft>
              <a:buClrTx/>
              <a:buSzTx/>
              <a:buFont typeface="Arial" panose="020B0604020202020204" pitchFamily="34" charset="0"/>
              <a:buChar char="•"/>
              <a:tabLst/>
              <a:defRPr/>
            </a:pPr>
            <a:r>
              <a:rPr lang="en-US" sz="1400">
                <a:solidFill>
                  <a:srgbClr val="002060"/>
                </a:solidFill>
                <a:latin typeface="Arial" panose="020B0604020202020204" pitchFamily="34" charset="0"/>
                <a:ea typeface="Calibri" panose="020F0502020204030204" pitchFamily="34" charset="0"/>
                <a:cs typeface="Arial" panose="020B0604020202020204" pitchFamily="34" charset="0"/>
              </a:rPr>
              <a:t>T</a:t>
            </a:r>
            <a:r>
              <a:rPr kumimoji="0" lang="en-US" sz="14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he expected side effects of vaccination</a:t>
            </a: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6" name="Rectangle 15">
            <a:extLst>
              <a:ext uri="{FF2B5EF4-FFF2-40B4-BE49-F238E27FC236}">
                <a16:creationId xmlns:a16="http://schemas.microsoft.com/office/drawing/2014/main" id="{7BC94258-A6EE-85DB-C388-F1CC6AF238CD}"/>
              </a:ext>
            </a:extLst>
          </p:cNvPr>
          <p:cNvSpPr/>
          <p:nvPr/>
        </p:nvSpPr>
        <p:spPr>
          <a:xfrm>
            <a:off x="-1" y="0"/>
            <a:ext cx="2743200" cy="27432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New </a:t>
            </a:r>
            <a:r>
              <a:rPr lang="en-US" sz="1600">
                <a:solidFill>
                  <a:srgbClr val="FFFFFF"/>
                </a:solidFill>
                <a:latin typeface="Arial" panose="020B0604020202020204" pitchFamily="34" charset="0"/>
                <a:cs typeface="Arial" panose="020B0604020202020204" pitchFamily="34" charset="0"/>
              </a:rPr>
              <a:t>vaccine programmes</a:t>
            </a: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5B34D68-B955-0244-ACC9-E8BDA31AE8F7}"/>
              </a:ext>
            </a:extLst>
          </p:cNvPr>
          <p:cNvSpPr txBox="1"/>
          <p:nvPr/>
        </p:nvSpPr>
        <p:spPr>
          <a:xfrm>
            <a:off x="292100" y="5854140"/>
            <a:ext cx="6123266" cy="784830"/>
          </a:xfrm>
          <a:prstGeom prst="rect">
            <a:avLst/>
          </a:prstGeom>
        </p:spPr>
        <p:style>
          <a:lnRef idx="3">
            <a:schemeClr val="lt1"/>
          </a:lnRef>
          <a:fillRef idx="1">
            <a:schemeClr val="accent3"/>
          </a:fillRef>
          <a:effectRef idx="1">
            <a:schemeClr val="accent3"/>
          </a:effectRef>
          <a:fontRef idx="minor">
            <a:schemeClr val="lt1"/>
          </a:fontRef>
        </p:style>
        <p:txBody>
          <a:bodyPr wrap="square" lIns="91440" tIns="45720" rIns="91440" bIns="45720" rtlCol="0" anchor="t">
            <a:spAutoFit/>
          </a:bodyPr>
          <a:lstStyle/>
          <a:p>
            <a:pPr algn="l"/>
            <a:r>
              <a:rPr lang="en-US" sz="1500">
                <a:solidFill>
                  <a:schemeClr val="bg1"/>
                </a:solidFill>
                <a:latin typeface="Arial" panose="020B0604020202020204" pitchFamily="34" charset="0"/>
                <a:cs typeface="Arial" panose="020B0604020202020204" pitchFamily="34" charset="0"/>
              </a:rPr>
              <a:t>Emergency requests for outbreak response vaccination campaigns should be promptly submitted to the International Coordinating Group (ICG), which manages the Gavi-supported Ebola vaccine stockpile.</a:t>
            </a:r>
          </a:p>
        </p:txBody>
      </p:sp>
      <p:sp>
        <p:nvSpPr>
          <p:cNvPr id="3" name="Footer Placeholder 2">
            <a:extLst>
              <a:ext uri="{FF2B5EF4-FFF2-40B4-BE49-F238E27FC236}">
                <a16:creationId xmlns:a16="http://schemas.microsoft.com/office/drawing/2014/main" id="{7763BAAD-C20A-1B66-33FA-28F7D045A906}"/>
              </a:ext>
            </a:extLst>
          </p:cNvPr>
          <p:cNvSpPr>
            <a:spLocks noGrp="1"/>
          </p:cNvSpPr>
          <p:nvPr>
            <p:ph type="ftr" sz="quarter" idx="11"/>
          </p:nvPr>
        </p:nvSpPr>
        <p:spPr/>
        <p:txBody>
          <a:bodyPr/>
          <a:lstStyle/>
          <a:p>
            <a:r>
              <a:rPr lang="en-GB"/>
              <a:t>Gavi Ebola Programme - Version September 2024</a:t>
            </a:r>
          </a:p>
        </p:txBody>
      </p:sp>
      <p:sp>
        <p:nvSpPr>
          <p:cNvPr id="5" name="Slide Number Placeholder 4">
            <a:extLst>
              <a:ext uri="{FF2B5EF4-FFF2-40B4-BE49-F238E27FC236}">
                <a16:creationId xmlns:a16="http://schemas.microsoft.com/office/drawing/2014/main" id="{5ECFCA14-D392-E42C-DBFF-AB648EED2651}"/>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19</a:t>
            </a:fld>
            <a:endParaRPr lang="en-GB">
              <a:solidFill>
                <a:schemeClr val="tx1">
                  <a:lumMod val="50000"/>
                  <a:lumOff val="50000"/>
                </a:schemeClr>
              </a:solidFill>
            </a:endParaRPr>
          </a:p>
        </p:txBody>
      </p:sp>
    </p:spTree>
    <p:extLst>
      <p:ext uri="{BB962C8B-B14F-4D97-AF65-F5344CB8AC3E}">
        <p14:creationId xmlns:p14="http://schemas.microsoft.com/office/powerpoint/2010/main" val="214732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0DCB-B290-5422-388F-FD8C0E88862B}"/>
              </a:ext>
            </a:extLst>
          </p:cNvPr>
          <p:cNvSpPr>
            <a:spLocks noGrp="1"/>
          </p:cNvSpPr>
          <p:nvPr>
            <p:ph type="title"/>
          </p:nvPr>
        </p:nvSpPr>
        <p:spPr/>
        <p:txBody>
          <a:bodyPr/>
          <a:lstStyle/>
          <a:p>
            <a:r>
              <a:rPr lang="en-US"/>
              <a:t>Plan</a:t>
            </a:r>
          </a:p>
        </p:txBody>
      </p:sp>
      <p:sp>
        <p:nvSpPr>
          <p:cNvPr id="4" name="Slide Number Placeholder 3">
            <a:extLst>
              <a:ext uri="{FF2B5EF4-FFF2-40B4-BE49-F238E27FC236}">
                <a16:creationId xmlns:a16="http://schemas.microsoft.com/office/drawing/2014/main" id="{4D581C50-1D86-EF87-BB50-7F276DF81BA4}"/>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2</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F2A24196-A5C2-CB66-786B-6A33DDB2C5E7}"/>
              </a:ext>
            </a:extLst>
          </p:cNvPr>
          <p:cNvSpPr>
            <a:spLocks noGrp="1"/>
          </p:cNvSpPr>
          <p:nvPr>
            <p:ph type="ftr" sz="quarter" idx="11"/>
          </p:nvPr>
        </p:nvSpPr>
        <p:spPr/>
        <p:txBody>
          <a:bodyPr/>
          <a:lstStyle/>
          <a:p>
            <a:r>
              <a:rPr lang="en-GB"/>
              <a:t>Gavi Ebola Programme - Version September 2024</a:t>
            </a:r>
          </a:p>
        </p:txBody>
      </p:sp>
      <p:sp>
        <p:nvSpPr>
          <p:cNvPr id="68" name="Rectangle 213">
            <a:extLst>
              <a:ext uri="{FF2B5EF4-FFF2-40B4-BE49-F238E27FC236}">
                <a16:creationId xmlns:a16="http://schemas.microsoft.com/office/drawing/2014/main" id="{7B6ED4ED-F601-FCEF-45E3-9B824DE00A49}"/>
              </a:ext>
            </a:extLst>
          </p:cNvPr>
          <p:cNvSpPr>
            <a:spLocks noChangeArrowheads="1"/>
          </p:cNvSpPr>
          <p:nvPr/>
        </p:nvSpPr>
        <p:spPr bwMode="auto">
          <a:xfrm>
            <a:off x="863579" y="3932295"/>
            <a:ext cx="5127577" cy="970426"/>
          </a:xfrm>
          <a:prstGeom prst="rect">
            <a:avLst/>
          </a:pr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69" name="Freeform 217">
            <a:extLst>
              <a:ext uri="{FF2B5EF4-FFF2-40B4-BE49-F238E27FC236}">
                <a16:creationId xmlns:a16="http://schemas.microsoft.com/office/drawing/2014/main" id="{4F0D9B58-6B5B-5F8A-04A2-C4727E24DADC}"/>
              </a:ext>
            </a:extLst>
          </p:cNvPr>
          <p:cNvSpPr>
            <a:spLocks/>
          </p:cNvSpPr>
          <p:nvPr/>
        </p:nvSpPr>
        <p:spPr bwMode="auto">
          <a:xfrm>
            <a:off x="863580" y="3932295"/>
            <a:ext cx="1760751" cy="970426"/>
          </a:xfrm>
          <a:custGeom>
            <a:avLst/>
            <a:gdLst>
              <a:gd name="T0" fmla="*/ 831 w 831"/>
              <a:gd name="T1" fmla="*/ 458 h 458"/>
              <a:gd name="T2" fmla="*/ 0 w 831"/>
              <a:gd name="T3" fmla="*/ 458 h 458"/>
              <a:gd name="T4" fmla="*/ 0 w 831"/>
              <a:gd name="T5" fmla="*/ 0 h 458"/>
              <a:gd name="T6" fmla="*/ 599 w 831"/>
              <a:gd name="T7" fmla="*/ 0 h 458"/>
              <a:gd name="T8" fmla="*/ 831 w 831"/>
              <a:gd name="T9" fmla="*/ 458 h 458"/>
            </a:gdLst>
            <a:ahLst/>
            <a:cxnLst>
              <a:cxn ang="0">
                <a:pos x="T0" y="T1"/>
              </a:cxn>
              <a:cxn ang="0">
                <a:pos x="T2" y="T3"/>
              </a:cxn>
              <a:cxn ang="0">
                <a:pos x="T4" y="T5"/>
              </a:cxn>
              <a:cxn ang="0">
                <a:pos x="T6" y="T7"/>
              </a:cxn>
              <a:cxn ang="0">
                <a:pos x="T8" y="T9"/>
              </a:cxn>
            </a:cxnLst>
            <a:rect l="0" t="0" r="r" b="b"/>
            <a:pathLst>
              <a:path w="831" h="458">
                <a:moveTo>
                  <a:pt x="831" y="458"/>
                </a:moveTo>
                <a:lnTo>
                  <a:pt x="0" y="458"/>
                </a:lnTo>
                <a:lnTo>
                  <a:pt x="0" y="0"/>
                </a:lnTo>
                <a:lnTo>
                  <a:pt x="599" y="0"/>
                </a:lnTo>
                <a:lnTo>
                  <a:pt x="831" y="458"/>
                </a:lnTo>
                <a:close/>
              </a:path>
            </a:pathLst>
          </a:cu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70" name="Rectangle 229">
            <a:extLst>
              <a:ext uri="{FF2B5EF4-FFF2-40B4-BE49-F238E27FC236}">
                <a16:creationId xmlns:a16="http://schemas.microsoft.com/office/drawing/2014/main" id="{9D48F679-52A5-4691-7551-23FC9DB572AC}"/>
              </a:ext>
            </a:extLst>
          </p:cNvPr>
          <p:cNvSpPr>
            <a:spLocks noChangeArrowheads="1"/>
          </p:cNvSpPr>
          <p:nvPr/>
        </p:nvSpPr>
        <p:spPr bwMode="auto">
          <a:xfrm>
            <a:off x="6178776" y="3932295"/>
            <a:ext cx="5127577" cy="970426"/>
          </a:xfrm>
          <a:prstGeom prst="rect">
            <a:avLst/>
          </a:pr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71" name="Freeform 233">
            <a:extLst>
              <a:ext uri="{FF2B5EF4-FFF2-40B4-BE49-F238E27FC236}">
                <a16:creationId xmlns:a16="http://schemas.microsoft.com/office/drawing/2014/main" id="{84650491-D3AF-8179-8DB7-79FF3209E954}"/>
              </a:ext>
            </a:extLst>
          </p:cNvPr>
          <p:cNvSpPr>
            <a:spLocks/>
          </p:cNvSpPr>
          <p:nvPr/>
        </p:nvSpPr>
        <p:spPr bwMode="auto">
          <a:xfrm>
            <a:off x="9545602" y="3932295"/>
            <a:ext cx="1760751" cy="970426"/>
          </a:xfrm>
          <a:custGeom>
            <a:avLst/>
            <a:gdLst>
              <a:gd name="T0" fmla="*/ 0 w 831"/>
              <a:gd name="T1" fmla="*/ 458 h 458"/>
              <a:gd name="T2" fmla="*/ 831 w 831"/>
              <a:gd name="T3" fmla="*/ 458 h 458"/>
              <a:gd name="T4" fmla="*/ 831 w 831"/>
              <a:gd name="T5" fmla="*/ 0 h 458"/>
              <a:gd name="T6" fmla="*/ 230 w 831"/>
              <a:gd name="T7" fmla="*/ 0 h 458"/>
              <a:gd name="T8" fmla="*/ 0 w 831"/>
              <a:gd name="T9" fmla="*/ 458 h 458"/>
            </a:gdLst>
            <a:ahLst/>
            <a:cxnLst>
              <a:cxn ang="0">
                <a:pos x="T0" y="T1"/>
              </a:cxn>
              <a:cxn ang="0">
                <a:pos x="T2" y="T3"/>
              </a:cxn>
              <a:cxn ang="0">
                <a:pos x="T4" y="T5"/>
              </a:cxn>
              <a:cxn ang="0">
                <a:pos x="T6" y="T7"/>
              </a:cxn>
              <a:cxn ang="0">
                <a:pos x="T8" y="T9"/>
              </a:cxn>
            </a:cxnLst>
            <a:rect l="0" t="0" r="r" b="b"/>
            <a:pathLst>
              <a:path w="831" h="458">
                <a:moveTo>
                  <a:pt x="0" y="458"/>
                </a:moveTo>
                <a:lnTo>
                  <a:pt x="831" y="458"/>
                </a:lnTo>
                <a:lnTo>
                  <a:pt x="831" y="0"/>
                </a:lnTo>
                <a:lnTo>
                  <a:pt x="230" y="0"/>
                </a:lnTo>
                <a:lnTo>
                  <a:pt x="0" y="458"/>
                </a:lnTo>
                <a:close/>
              </a:path>
            </a:pathLst>
          </a:cu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E6EE056F-BABD-0DBA-F72E-8B2CE1F164E5}"/>
              </a:ext>
            </a:extLst>
          </p:cNvPr>
          <p:cNvSpPr>
            <a:spLocks/>
          </p:cNvSpPr>
          <p:nvPr/>
        </p:nvSpPr>
        <p:spPr bwMode="auto">
          <a:xfrm>
            <a:off x="10270959" y="4238193"/>
            <a:ext cx="743794" cy="738664"/>
          </a:xfrm>
          <a:prstGeom prst="rect">
            <a:avLst/>
          </a:prstGeom>
          <a:solidFill>
            <a:srgbClr val="0070C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914217">
              <a:defRPr/>
            </a:pPr>
            <a:r>
              <a:rPr lang="en-US" sz="4800" b="1" spc="150">
                <a:solidFill>
                  <a:srgbClr val="FFFFFF"/>
                </a:solidFill>
                <a:latin typeface="Arial" panose="020B0604020202020204" pitchFamily="34" charset="0"/>
                <a:ea typeface="Roboto" charset="0"/>
                <a:cs typeface="Arial" panose="020B0604020202020204" pitchFamily="34" charset="0"/>
                <a:sym typeface="Bebas Neue" charset="0"/>
              </a:rPr>
              <a:t>04</a:t>
            </a:r>
          </a:p>
        </p:txBody>
      </p:sp>
      <p:sp>
        <p:nvSpPr>
          <p:cNvPr id="74" name="TextBox 73">
            <a:extLst>
              <a:ext uri="{FF2B5EF4-FFF2-40B4-BE49-F238E27FC236}">
                <a16:creationId xmlns:a16="http://schemas.microsoft.com/office/drawing/2014/main" id="{2C93D15A-F4DC-1360-0CEE-40F140F4D237}"/>
              </a:ext>
            </a:extLst>
          </p:cNvPr>
          <p:cNvSpPr txBox="1"/>
          <p:nvPr/>
        </p:nvSpPr>
        <p:spPr>
          <a:xfrm>
            <a:off x="6320640" y="4101145"/>
            <a:ext cx="3124072" cy="351763"/>
          </a:xfrm>
          <a:prstGeom prst="rect">
            <a:avLst/>
          </a:prstGeom>
          <a:solidFill>
            <a:srgbClr val="0070C0"/>
          </a:solidFill>
        </p:spPr>
        <p:txBody>
          <a:bodyPr wrap="square" rtlCol="0">
            <a:spAutoFit/>
          </a:bodyPr>
          <a:lstStyle/>
          <a:p>
            <a:pPr defTabSz="914217">
              <a:lnSpc>
                <a:spcPts val="2220"/>
              </a:lnSpc>
              <a:defRPr/>
            </a:pPr>
            <a:r>
              <a:rPr lang="en-US" sz="1750" b="1">
                <a:solidFill>
                  <a:srgbClr val="FFFFFF"/>
                </a:solidFill>
                <a:latin typeface="Arial" panose="020B0604020202020204" pitchFamily="34" charset="0"/>
                <a:ea typeface="Lato Light" charset="0"/>
                <a:cs typeface="Arial" panose="020B0604020202020204" pitchFamily="34" charset="0"/>
              </a:rPr>
              <a:t>Conclusion</a:t>
            </a:r>
          </a:p>
        </p:txBody>
      </p:sp>
      <p:sp>
        <p:nvSpPr>
          <p:cNvPr id="75" name="TextBox 74">
            <a:extLst>
              <a:ext uri="{FF2B5EF4-FFF2-40B4-BE49-F238E27FC236}">
                <a16:creationId xmlns:a16="http://schemas.microsoft.com/office/drawing/2014/main" id="{204BF0A0-E45D-047C-262D-FC825836AD50}"/>
              </a:ext>
            </a:extLst>
          </p:cNvPr>
          <p:cNvSpPr txBox="1"/>
          <p:nvPr/>
        </p:nvSpPr>
        <p:spPr>
          <a:xfrm>
            <a:off x="2743057" y="4101145"/>
            <a:ext cx="3124072" cy="633891"/>
          </a:xfrm>
          <a:prstGeom prst="rect">
            <a:avLst/>
          </a:prstGeom>
          <a:solidFill>
            <a:srgbClr val="0070C0"/>
          </a:solidFill>
        </p:spPr>
        <p:txBody>
          <a:bodyPr wrap="square" rtlCol="0">
            <a:spAutoFit/>
          </a:bodyPr>
          <a:lstStyle/>
          <a:p>
            <a:pPr defTabSz="914217">
              <a:lnSpc>
                <a:spcPts val="2220"/>
              </a:lnSpc>
              <a:defRPr/>
            </a:pPr>
            <a:r>
              <a:rPr lang="fr-FR" sz="1750" b="1">
                <a:solidFill>
                  <a:srgbClr val="FFFFFF"/>
                </a:solidFill>
                <a:latin typeface="Arial" panose="020B0604020202020204" pitchFamily="34" charset="0"/>
                <a:ea typeface="Lato Light" charset="0"/>
                <a:cs typeface="Arial" panose="020B0604020202020204" pitchFamily="34" charset="0"/>
              </a:rPr>
              <a:t>Soutien de Gavi à la riposte à l’épidémie d’Ebola</a:t>
            </a:r>
            <a:endParaRPr lang="en-US" sz="1750" b="1">
              <a:solidFill>
                <a:srgbClr val="FFFFFF"/>
              </a:solidFill>
              <a:latin typeface="Arial" panose="020B0604020202020204" pitchFamily="34" charset="0"/>
              <a:ea typeface="Lato Light" charset="0"/>
              <a:cs typeface="Arial" panose="020B0604020202020204" pitchFamily="34" charset="0"/>
            </a:endParaRPr>
          </a:p>
        </p:txBody>
      </p:sp>
      <p:sp>
        <p:nvSpPr>
          <p:cNvPr id="77" name="Rectangle 76">
            <a:extLst>
              <a:ext uri="{FF2B5EF4-FFF2-40B4-BE49-F238E27FC236}">
                <a16:creationId xmlns:a16="http://schemas.microsoft.com/office/drawing/2014/main" id="{AE9E82E2-22EC-F5B4-9213-39E1DFD8B53B}"/>
              </a:ext>
            </a:extLst>
          </p:cNvPr>
          <p:cNvSpPr>
            <a:spLocks/>
          </p:cNvSpPr>
          <p:nvPr/>
        </p:nvSpPr>
        <p:spPr bwMode="auto">
          <a:xfrm>
            <a:off x="1203484" y="4238193"/>
            <a:ext cx="724557" cy="738664"/>
          </a:xfrm>
          <a:prstGeom prst="rect">
            <a:avLst/>
          </a:prstGeom>
          <a:solidFill>
            <a:srgbClr val="0070C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914217">
              <a:defRPr/>
            </a:pPr>
            <a:r>
              <a:rPr lang="en-US" sz="4800" b="1" spc="150">
                <a:solidFill>
                  <a:srgbClr val="FFFFFF"/>
                </a:solidFill>
                <a:latin typeface="Arial" panose="020B0604020202020204" pitchFamily="34" charset="0"/>
                <a:ea typeface="Roboto" charset="0"/>
                <a:cs typeface="Arial" panose="020B0604020202020204" pitchFamily="34" charset="0"/>
                <a:sym typeface="Bebas Neue" charset="0"/>
              </a:rPr>
              <a:t>02</a:t>
            </a:r>
          </a:p>
        </p:txBody>
      </p:sp>
      <p:sp>
        <p:nvSpPr>
          <p:cNvPr id="78" name="Rectangle 213">
            <a:extLst>
              <a:ext uri="{FF2B5EF4-FFF2-40B4-BE49-F238E27FC236}">
                <a16:creationId xmlns:a16="http://schemas.microsoft.com/office/drawing/2014/main" id="{2A5080F7-81E1-17DF-FD37-A2E1921C215D}"/>
              </a:ext>
            </a:extLst>
          </p:cNvPr>
          <p:cNvSpPr>
            <a:spLocks noChangeArrowheads="1"/>
          </p:cNvSpPr>
          <p:nvPr/>
        </p:nvSpPr>
        <p:spPr bwMode="auto">
          <a:xfrm>
            <a:off x="863579" y="2342832"/>
            <a:ext cx="5127577" cy="970426"/>
          </a:xfrm>
          <a:prstGeom prst="rect">
            <a:avLst/>
          </a:pr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79" name="Freeform 217">
            <a:extLst>
              <a:ext uri="{FF2B5EF4-FFF2-40B4-BE49-F238E27FC236}">
                <a16:creationId xmlns:a16="http://schemas.microsoft.com/office/drawing/2014/main" id="{1727F0F8-599A-8586-F47D-594466005BE6}"/>
              </a:ext>
            </a:extLst>
          </p:cNvPr>
          <p:cNvSpPr>
            <a:spLocks/>
          </p:cNvSpPr>
          <p:nvPr/>
        </p:nvSpPr>
        <p:spPr bwMode="auto">
          <a:xfrm>
            <a:off x="863580" y="2342832"/>
            <a:ext cx="1760751" cy="970426"/>
          </a:xfrm>
          <a:custGeom>
            <a:avLst/>
            <a:gdLst>
              <a:gd name="T0" fmla="*/ 831 w 831"/>
              <a:gd name="T1" fmla="*/ 458 h 458"/>
              <a:gd name="T2" fmla="*/ 0 w 831"/>
              <a:gd name="T3" fmla="*/ 458 h 458"/>
              <a:gd name="T4" fmla="*/ 0 w 831"/>
              <a:gd name="T5" fmla="*/ 0 h 458"/>
              <a:gd name="T6" fmla="*/ 599 w 831"/>
              <a:gd name="T7" fmla="*/ 0 h 458"/>
              <a:gd name="T8" fmla="*/ 831 w 831"/>
              <a:gd name="T9" fmla="*/ 458 h 458"/>
            </a:gdLst>
            <a:ahLst/>
            <a:cxnLst>
              <a:cxn ang="0">
                <a:pos x="T0" y="T1"/>
              </a:cxn>
              <a:cxn ang="0">
                <a:pos x="T2" y="T3"/>
              </a:cxn>
              <a:cxn ang="0">
                <a:pos x="T4" y="T5"/>
              </a:cxn>
              <a:cxn ang="0">
                <a:pos x="T6" y="T7"/>
              </a:cxn>
              <a:cxn ang="0">
                <a:pos x="T8" y="T9"/>
              </a:cxn>
            </a:cxnLst>
            <a:rect l="0" t="0" r="r" b="b"/>
            <a:pathLst>
              <a:path w="831" h="458">
                <a:moveTo>
                  <a:pt x="831" y="458"/>
                </a:moveTo>
                <a:lnTo>
                  <a:pt x="0" y="458"/>
                </a:lnTo>
                <a:lnTo>
                  <a:pt x="0" y="0"/>
                </a:lnTo>
                <a:lnTo>
                  <a:pt x="599" y="0"/>
                </a:lnTo>
                <a:lnTo>
                  <a:pt x="831" y="458"/>
                </a:lnTo>
                <a:close/>
              </a:path>
            </a:pathLst>
          </a:cu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80" name="Rectangle 229">
            <a:extLst>
              <a:ext uri="{FF2B5EF4-FFF2-40B4-BE49-F238E27FC236}">
                <a16:creationId xmlns:a16="http://schemas.microsoft.com/office/drawing/2014/main" id="{31A5FA98-A666-051D-2686-74795B3E016B}"/>
              </a:ext>
            </a:extLst>
          </p:cNvPr>
          <p:cNvSpPr>
            <a:spLocks noChangeArrowheads="1"/>
          </p:cNvSpPr>
          <p:nvPr/>
        </p:nvSpPr>
        <p:spPr bwMode="auto">
          <a:xfrm>
            <a:off x="6178776" y="2342832"/>
            <a:ext cx="5127577" cy="970426"/>
          </a:xfrm>
          <a:prstGeom prst="rect">
            <a:avLst/>
          </a:pr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81" name="Freeform 233">
            <a:extLst>
              <a:ext uri="{FF2B5EF4-FFF2-40B4-BE49-F238E27FC236}">
                <a16:creationId xmlns:a16="http://schemas.microsoft.com/office/drawing/2014/main" id="{B206711E-B407-8D2A-70B9-321504F54A61}"/>
              </a:ext>
            </a:extLst>
          </p:cNvPr>
          <p:cNvSpPr>
            <a:spLocks/>
          </p:cNvSpPr>
          <p:nvPr/>
        </p:nvSpPr>
        <p:spPr bwMode="auto">
          <a:xfrm>
            <a:off x="9545602" y="2342832"/>
            <a:ext cx="1760751" cy="970426"/>
          </a:xfrm>
          <a:custGeom>
            <a:avLst/>
            <a:gdLst>
              <a:gd name="T0" fmla="*/ 0 w 831"/>
              <a:gd name="T1" fmla="*/ 458 h 458"/>
              <a:gd name="T2" fmla="*/ 831 w 831"/>
              <a:gd name="T3" fmla="*/ 458 h 458"/>
              <a:gd name="T4" fmla="*/ 831 w 831"/>
              <a:gd name="T5" fmla="*/ 0 h 458"/>
              <a:gd name="T6" fmla="*/ 230 w 831"/>
              <a:gd name="T7" fmla="*/ 0 h 458"/>
              <a:gd name="T8" fmla="*/ 0 w 831"/>
              <a:gd name="T9" fmla="*/ 458 h 458"/>
            </a:gdLst>
            <a:ahLst/>
            <a:cxnLst>
              <a:cxn ang="0">
                <a:pos x="T0" y="T1"/>
              </a:cxn>
              <a:cxn ang="0">
                <a:pos x="T2" y="T3"/>
              </a:cxn>
              <a:cxn ang="0">
                <a:pos x="T4" y="T5"/>
              </a:cxn>
              <a:cxn ang="0">
                <a:pos x="T6" y="T7"/>
              </a:cxn>
              <a:cxn ang="0">
                <a:pos x="T8" y="T9"/>
              </a:cxn>
            </a:cxnLst>
            <a:rect l="0" t="0" r="r" b="b"/>
            <a:pathLst>
              <a:path w="831" h="458">
                <a:moveTo>
                  <a:pt x="0" y="458"/>
                </a:moveTo>
                <a:lnTo>
                  <a:pt x="831" y="458"/>
                </a:lnTo>
                <a:lnTo>
                  <a:pt x="831" y="0"/>
                </a:lnTo>
                <a:lnTo>
                  <a:pt x="230" y="0"/>
                </a:lnTo>
                <a:lnTo>
                  <a:pt x="0" y="458"/>
                </a:lnTo>
                <a:close/>
              </a:path>
            </a:pathLst>
          </a:custGeom>
          <a:solidFill>
            <a:srgbClr val="0070C0"/>
          </a:solidFill>
          <a:ln>
            <a:noFill/>
          </a:ln>
        </p:spPr>
        <p:txBody>
          <a:bodyPr vert="horz" wrap="square" lIns="45708" tIns="22854" rIns="45708" bIns="22854" numCol="1" anchor="t" anchorCtr="0" compatLnSpc="1">
            <a:prstTxWarp prst="textNoShape">
              <a:avLst/>
            </a:prstTxWarp>
          </a:bodyPr>
          <a:lstStyle/>
          <a:p>
            <a:pPr defTabSz="914217">
              <a:defRPr/>
            </a:pPr>
            <a:endParaRPr lang="en-US" b="1">
              <a:solidFill>
                <a:srgbClr val="7E7E7E"/>
              </a:solidFill>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D0B02E54-3433-BC11-5A29-21CDB270C8EE}"/>
              </a:ext>
            </a:extLst>
          </p:cNvPr>
          <p:cNvSpPr>
            <a:spLocks/>
          </p:cNvSpPr>
          <p:nvPr/>
        </p:nvSpPr>
        <p:spPr bwMode="auto">
          <a:xfrm>
            <a:off x="10280577" y="2648730"/>
            <a:ext cx="724557" cy="738664"/>
          </a:xfrm>
          <a:prstGeom prst="rect">
            <a:avLst/>
          </a:prstGeom>
          <a:solidFill>
            <a:srgbClr val="0070C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914217">
              <a:defRPr/>
            </a:pPr>
            <a:r>
              <a:rPr lang="en-US" sz="4800" b="1" spc="150">
                <a:solidFill>
                  <a:srgbClr val="FFFFFF"/>
                </a:solidFill>
                <a:latin typeface="Arial" panose="020B0604020202020204" pitchFamily="34" charset="0"/>
                <a:ea typeface="Roboto" charset="0"/>
                <a:cs typeface="Arial" panose="020B0604020202020204" pitchFamily="34" charset="0"/>
                <a:sym typeface="Bebas Neue" charset="0"/>
              </a:rPr>
              <a:t>03</a:t>
            </a:r>
          </a:p>
        </p:txBody>
      </p:sp>
      <p:sp>
        <p:nvSpPr>
          <p:cNvPr id="84" name="TextBox 83">
            <a:extLst>
              <a:ext uri="{FF2B5EF4-FFF2-40B4-BE49-F238E27FC236}">
                <a16:creationId xmlns:a16="http://schemas.microsoft.com/office/drawing/2014/main" id="{DB296E27-00AF-A601-E37F-987E3FFFDBED}"/>
              </a:ext>
            </a:extLst>
          </p:cNvPr>
          <p:cNvSpPr txBox="1"/>
          <p:nvPr/>
        </p:nvSpPr>
        <p:spPr>
          <a:xfrm>
            <a:off x="6320640" y="2511682"/>
            <a:ext cx="3124072" cy="633891"/>
          </a:xfrm>
          <a:prstGeom prst="rect">
            <a:avLst/>
          </a:prstGeom>
          <a:solidFill>
            <a:srgbClr val="0070C0"/>
          </a:solidFill>
        </p:spPr>
        <p:txBody>
          <a:bodyPr wrap="square" rtlCol="0">
            <a:spAutoFit/>
          </a:bodyPr>
          <a:lstStyle/>
          <a:p>
            <a:pPr defTabSz="914217">
              <a:lnSpc>
                <a:spcPts val="2220"/>
              </a:lnSpc>
              <a:defRPr/>
            </a:pPr>
            <a:r>
              <a:rPr lang="en-US" sz="1750" b="1">
                <a:solidFill>
                  <a:srgbClr val="FFFFFF"/>
                </a:solidFill>
                <a:latin typeface="Arial" panose="020B0604020202020204" pitchFamily="34" charset="0"/>
                <a:ea typeface="Lato Light" charset="0"/>
                <a:cs typeface="Arial" panose="020B0604020202020204" pitchFamily="34" charset="0"/>
              </a:rPr>
              <a:t>Programme de vaccination </a:t>
            </a:r>
            <a:r>
              <a:rPr lang="en-US" sz="1750" b="1" err="1">
                <a:solidFill>
                  <a:srgbClr val="FFFFFF"/>
                </a:solidFill>
                <a:latin typeface="Arial" panose="020B0604020202020204" pitchFamily="34" charset="0"/>
                <a:ea typeface="Lato Light" charset="0"/>
                <a:cs typeface="Arial" panose="020B0604020202020204" pitchFamily="34" charset="0"/>
              </a:rPr>
              <a:t>préventive</a:t>
            </a:r>
            <a:endParaRPr lang="en-US" sz="1750" b="1">
              <a:solidFill>
                <a:srgbClr val="FFFFFF"/>
              </a:solidFill>
              <a:latin typeface="Arial" panose="020B0604020202020204" pitchFamily="34" charset="0"/>
              <a:ea typeface="Lato Light" charset="0"/>
              <a:cs typeface="Arial" panose="020B0604020202020204" pitchFamily="34" charset="0"/>
            </a:endParaRPr>
          </a:p>
        </p:txBody>
      </p:sp>
      <p:sp>
        <p:nvSpPr>
          <p:cNvPr id="85" name="TextBox 84">
            <a:extLst>
              <a:ext uri="{FF2B5EF4-FFF2-40B4-BE49-F238E27FC236}">
                <a16:creationId xmlns:a16="http://schemas.microsoft.com/office/drawing/2014/main" id="{8A219676-AD02-1C91-111A-EF028F40F26C}"/>
              </a:ext>
            </a:extLst>
          </p:cNvPr>
          <p:cNvSpPr txBox="1"/>
          <p:nvPr/>
        </p:nvSpPr>
        <p:spPr>
          <a:xfrm>
            <a:off x="2743057" y="2511682"/>
            <a:ext cx="3124072" cy="355034"/>
          </a:xfrm>
          <a:prstGeom prst="rect">
            <a:avLst/>
          </a:prstGeom>
          <a:solidFill>
            <a:srgbClr val="0070C0"/>
          </a:solidFill>
        </p:spPr>
        <p:txBody>
          <a:bodyPr wrap="square" rtlCol="0">
            <a:spAutoFit/>
          </a:bodyPr>
          <a:lstStyle/>
          <a:p>
            <a:pPr defTabSz="914217">
              <a:lnSpc>
                <a:spcPts val="2220"/>
              </a:lnSpc>
              <a:defRPr/>
            </a:pPr>
            <a:r>
              <a:rPr lang="en-US" sz="1750" b="1" err="1">
                <a:solidFill>
                  <a:srgbClr val="FFFFFF"/>
                </a:solidFill>
                <a:latin typeface="Arial" panose="020B0604020202020204" pitchFamily="34" charset="0"/>
                <a:ea typeface="Lato Light" charset="0"/>
                <a:cs typeface="Arial" panose="020B0604020202020204" pitchFamily="34" charset="0"/>
              </a:rPr>
              <a:t>Contexte</a:t>
            </a:r>
            <a:r>
              <a:rPr lang="en-US" sz="1750" b="1">
                <a:solidFill>
                  <a:srgbClr val="FFFFFF"/>
                </a:solidFill>
                <a:latin typeface="Arial" panose="020B0604020202020204" pitchFamily="34" charset="0"/>
                <a:ea typeface="Lato Light" charset="0"/>
                <a:cs typeface="Arial" panose="020B0604020202020204" pitchFamily="34" charset="0"/>
              </a:rPr>
              <a:t> du programme</a:t>
            </a:r>
          </a:p>
        </p:txBody>
      </p:sp>
      <p:sp>
        <p:nvSpPr>
          <p:cNvPr id="87" name="Rectangle 86">
            <a:extLst>
              <a:ext uri="{FF2B5EF4-FFF2-40B4-BE49-F238E27FC236}">
                <a16:creationId xmlns:a16="http://schemas.microsoft.com/office/drawing/2014/main" id="{A4146B43-8CFE-AAC0-A9D5-13635A098172}"/>
              </a:ext>
            </a:extLst>
          </p:cNvPr>
          <p:cNvSpPr>
            <a:spLocks/>
          </p:cNvSpPr>
          <p:nvPr/>
        </p:nvSpPr>
        <p:spPr bwMode="auto">
          <a:xfrm>
            <a:off x="1193866" y="2648730"/>
            <a:ext cx="743794" cy="738664"/>
          </a:xfrm>
          <a:prstGeom prst="rect">
            <a:avLst/>
          </a:prstGeom>
          <a:solidFill>
            <a:srgbClr val="0070C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defTabSz="914217">
              <a:defRPr/>
            </a:pPr>
            <a:r>
              <a:rPr lang="en-US" sz="4800" b="1" spc="150">
                <a:solidFill>
                  <a:srgbClr val="FFFFFF"/>
                </a:solidFill>
                <a:latin typeface="Arial" panose="020B0604020202020204" pitchFamily="34" charset="0"/>
                <a:ea typeface="Roboto" charset="0"/>
                <a:cs typeface="Arial" panose="020B0604020202020204" pitchFamily="34" charset="0"/>
                <a:sym typeface="Bebas Neue" charset="0"/>
              </a:rPr>
              <a:t>01</a:t>
            </a:r>
          </a:p>
        </p:txBody>
      </p:sp>
    </p:spTree>
    <p:extLst>
      <p:ext uri="{BB962C8B-B14F-4D97-AF65-F5344CB8AC3E}">
        <p14:creationId xmlns:p14="http://schemas.microsoft.com/office/powerpoint/2010/main" val="1343771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B098-B8D3-0F25-F950-AF221508BE86}"/>
              </a:ext>
            </a:extLst>
          </p:cNvPr>
          <p:cNvSpPr>
            <a:spLocks noGrp="1"/>
          </p:cNvSpPr>
          <p:nvPr>
            <p:ph type="title"/>
          </p:nvPr>
        </p:nvSpPr>
        <p:spPr/>
        <p:txBody>
          <a:bodyPr/>
          <a:lstStyle/>
          <a:p>
            <a:r>
              <a:rPr lang="en-US"/>
              <a:t>Q&amp;A</a:t>
            </a:r>
          </a:p>
        </p:txBody>
      </p:sp>
      <p:sp>
        <p:nvSpPr>
          <p:cNvPr id="3" name="Text Placeholder 2">
            <a:extLst>
              <a:ext uri="{FF2B5EF4-FFF2-40B4-BE49-F238E27FC236}">
                <a16:creationId xmlns:a16="http://schemas.microsoft.com/office/drawing/2014/main" id="{38D30821-7F6A-8E8B-5ABF-C0CBF24877F2}"/>
              </a:ext>
            </a:extLst>
          </p:cNvPr>
          <p:cNvSpPr>
            <a:spLocks noGrp="1"/>
          </p:cNvSpPr>
          <p:nvPr>
            <p:ph type="body" idx="13"/>
          </p:nvPr>
        </p:nvSpPr>
        <p:spPr/>
        <p:txBody>
          <a:bodyPr>
            <a:normAutofit/>
          </a:bodyPr>
          <a:lstStyle/>
          <a:p>
            <a:pPr marL="342900" indent="-342900">
              <a:buFont typeface="Arial" panose="020B0604020202020204" pitchFamily="34" charset="0"/>
              <a:buChar char="•"/>
            </a:pPr>
            <a:r>
              <a:rPr lang="en-US"/>
              <a:t>Will vaccines for preventive use have a short shelf-life?</a:t>
            </a:r>
          </a:p>
          <a:p>
            <a:pPr marL="1028700" lvl="1" indent="-342900"/>
            <a:r>
              <a:rPr lang="en-US"/>
              <a:t>UNICEF will work with countries to ensure vaccines have sufficient shelf life. It is anticipated vaccines will arrive in country with approximately 9-12 months shelf-life.</a:t>
            </a:r>
          </a:p>
          <a:p>
            <a:pPr marL="342900" indent="-342900">
              <a:buFont typeface="Arial" panose="020B0604020202020204" pitchFamily="34" charset="0"/>
              <a:buChar char="•"/>
            </a:pPr>
            <a:r>
              <a:rPr lang="en-US"/>
              <a:t>Will there be sufficient vaccines for preventive use?</a:t>
            </a:r>
          </a:p>
          <a:p>
            <a:pPr marL="1028700" lvl="1" indent="-342900"/>
            <a:r>
              <a:rPr lang="en-US"/>
              <a:t>There are currently sufficient vaccines for preventive use, though larger countries may need to phase their implementation. Countries with approved applications will be informed when their doses will arrive. If there is a large outbreak, vaccines may need to be repurposed for outbreak response.</a:t>
            </a:r>
          </a:p>
          <a:p>
            <a:pPr marL="342900" indent="-342900">
              <a:buFont typeface="Arial" panose="020B0604020202020204" pitchFamily="34" charset="0"/>
              <a:buChar char="•"/>
            </a:pPr>
            <a:r>
              <a:rPr lang="en-US"/>
              <a:t>What country endorsements are required?</a:t>
            </a:r>
          </a:p>
          <a:p>
            <a:pPr marL="1028700" lvl="1" indent="-342900"/>
            <a:r>
              <a:rPr lang="en-US"/>
              <a:t>NITAG – recommended; ICC - required</a:t>
            </a:r>
          </a:p>
        </p:txBody>
      </p:sp>
    </p:spTree>
    <p:extLst>
      <p:ext uri="{BB962C8B-B14F-4D97-AF65-F5344CB8AC3E}">
        <p14:creationId xmlns:p14="http://schemas.microsoft.com/office/powerpoint/2010/main" val="311183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C273-107A-462C-9150-C20EE236D365}"/>
              </a:ext>
            </a:extLst>
          </p:cNvPr>
          <p:cNvSpPr>
            <a:spLocks noGrp="1"/>
          </p:cNvSpPr>
          <p:nvPr>
            <p:ph type="title"/>
          </p:nvPr>
        </p:nvSpPr>
        <p:spPr/>
        <p:txBody>
          <a:bodyPr/>
          <a:lstStyle/>
          <a:p>
            <a:r>
              <a:rPr lang="en-US"/>
              <a:t>Eligibility</a:t>
            </a:r>
          </a:p>
        </p:txBody>
      </p:sp>
      <p:sp>
        <p:nvSpPr>
          <p:cNvPr id="4" name="Slide Number Placeholder 3">
            <a:extLst>
              <a:ext uri="{FF2B5EF4-FFF2-40B4-BE49-F238E27FC236}">
                <a16:creationId xmlns:a16="http://schemas.microsoft.com/office/drawing/2014/main" id="{00C49AF6-F350-F9BF-1F37-059F289DDE54}"/>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21</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924C0AE-6238-8972-A4FA-0CBFCC51AB41}"/>
              </a:ext>
            </a:extLst>
          </p:cNvPr>
          <p:cNvSpPr>
            <a:spLocks noGrp="1"/>
          </p:cNvSpPr>
          <p:nvPr>
            <p:ph type="ftr" sz="quarter" idx="11"/>
          </p:nvPr>
        </p:nvSpPr>
        <p:spPr/>
        <p:txBody>
          <a:bodyPr/>
          <a:lstStyle/>
          <a:p>
            <a:r>
              <a:rPr lang="en-US"/>
              <a:t>Gavi Ebola Programme - Version September 2024</a:t>
            </a:r>
            <a:endParaRPr lang="en-GB"/>
          </a:p>
        </p:txBody>
      </p:sp>
      <p:sp>
        <p:nvSpPr>
          <p:cNvPr id="3" name="Text Placeholder 2">
            <a:extLst>
              <a:ext uri="{FF2B5EF4-FFF2-40B4-BE49-F238E27FC236}">
                <a16:creationId xmlns:a16="http://schemas.microsoft.com/office/drawing/2014/main" id="{D810C373-A596-C056-6B00-9B416AA83308}"/>
              </a:ext>
            </a:extLst>
          </p:cNvPr>
          <p:cNvSpPr>
            <a:spLocks noGrp="1"/>
          </p:cNvSpPr>
          <p:nvPr>
            <p:ph type="body" sz="quarter" idx="15"/>
          </p:nvPr>
        </p:nvSpPr>
        <p:spPr/>
        <p:txBody>
          <a:bodyPr>
            <a:normAutofit fontScale="85000" lnSpcReduction="10000"/>
          </a:bodyPr>
          <a:lstStyle/>
          <a:p>
            <a:r>
              <a:rPr lang="en-US" sz="1400">
                <a:latin typeface="Arial"/>
                <a:cs typeface="Arial"/>
              </a:rPr>
              <a:t>At-risk Gavi-eligible countries eligible to apply for Gavi support and are defined as:​</a:t>
            </a:r>
          </a:p>
          <a:p>
            <a:pPr marL="342900" indent="-342900">
              <a:buFont typeface="Arial" panose="020B0604020202020204" pitchFamily="34" charset="0"/>
              <a:buChar char="•"/>
            </a:pPr>
            <a:r>
              <a:rPr lang="en-US" sz="1400" b="1" u="sng">
                <a:latin typeface="Arial"/>
                <a:cs typeface="Arial"/>
              </a:rPr>
              <a:t>Risk Tier 1</a:t>
            </a:r>
            <a:r>
              <a:rPr lang="en-US" sz="1400">
                <a:latin typeface="Arial"/>
                <a:cs typeface="Arial"/>
              </a:rPr>
              <a:t>: Countries that have previously reported confirmed cases of EVD (including imported cases).​</a:t>
            </a:r>
          </a:p>
          <a:p>
            <a:pPr marL="690245" lvl="1" indent="-342900"/>
            <a:r>
              <a:rPr lang="en-US" sz="1400">
                <a:solidFill>
                  <a:srgbClr val="0070C0"/>
                </a:solidFill>
                <a:latin typeface="Arial"/>
                <a:cs typeface="Arial"/>
              </a:rPr>
              <a:t>Republic of the Congo, DRC, Guinea, Liberia, Mali, Nigeria, Senegal, Sierra Leone, Uganda​</a:t>
            </a:r>
          </a:p>
          <a:p>
            <a:pPr marL="342900" indent="-342900">
              <a:buFont typeface="Arial" panose="020B0604020202020204" pitchFamily="34" charset="0"/>
              <a:buChar char="•"/>
            </a:pPr>
            <a:r>
              <a:rPr lang="en-US" sz="1400" b="1" u="sng">
                <a:latin typeface="Arial"/>
                <a:cs typeface="Arial"/>
              </a:rPr>
              <a:t>Risk Tier 2</a:t>
            </a:r>
            <a:r>
              <a:rPr lang="en-US" sz="1400">
                <a:latin typeface="Arial"/>
                <a:cs typeface="Arial"/>
              </a:rPr>
              <a:t>: Countries which share a border with a country that has experienced a EVD outbreak resulting from a suspected animal-to-human spillover event (i.e., not as a result of an imported case). ​</a:t>
            </a:r>
          </a:p>
          <a:p>
            <a:pPr marL="690245" lvl="1"/>
            <a:r>
              <a:rPr lang="en-US" sz="1400">
                <a:solidFill>
                  <a:srgbClr val="0070C0"/>
                </a:solidFill>
                <a:latin typeface="Arial"/>
                <a:cs typeface="Arial"/>
              </a:rPr>
              <a:t>Burundi, Cameroon, Central African Republic, Cote d'Ivoire, Guinea-Bissau, Rwanda, South Sudan, Tanzania, Zambia​</a:t>
            </a:r>
          </a:p>
          <a:p>
            <a:r>
              <a:rPr lang="en-US" sz="1400" i="0">
                <a:solidFill>
                  <a:srgbClr val="002E5D"/>
                </a:solidFill>
                <a:effectLst/>
                <a:latin typeface="Arial"/>
                <a:cs typeface="Arial"/>
              </a:rPr>
              <a:t>Countries might consider </a:t>
            </a:r>
            <a:r>
              <a:rPr lang="en-US" sz="1400" b="1" i="0">
                <a:solidFill>
                  <a:srgbClr val="002E5D"/>
                </a:solidFill>
                <a:effectLst/>
                <a:latin typeface="Arial"/>
                <a:cs typeface="Arial"/>
              </a:rPr>
              <a:t>subnational geographic targeting, </a:t>
            </a:r>
            <a:r>
              <a:rPr lang="en-US" sz="1400" i="0">
                <a:solidFill>
                  <a:srgbClr val="002E5D"/>
                </a:solidFill>
                <a:effectLst/>
                <a:latin typeface="Arial"/>
                <a:cs typeface="Arial"/>
              </a:rPr>
              <a:t>prioritizing districts with documented prior </a:t>
            </a:r>
            <a:r>
              <a:rPr lang="en-US" sz="1400" i="1" err="1">
                <a:solidFill>
                  <a:srgbClr val="002E5D"/>
                </a:solidFill>
                <a:effectLst/>
                <a:latin typeface="Arial"/>
                <a:cs typeface="Arial"/>
              </a:rPr>
              <a:t>Orthoebolavirus</a:t>
            </a:r>
            <a:r>
              <a:rPr lang="en-US" sz="1400" i="1">
                <a:solidFill>
                  <a:srgbClr val="002E5D"/>
                </a:solidFill>
                <a:effectLst/>
                <a:latin typeface="Arial"/>
                <a:cs typeface="Arial"/>
              </a:rPr>
              <a:t> </a:t>
            </a:r>
            <a:r>
              <a:rPr lang="en-US" sz="1400" i="1" err="1">
                <a:solidFill>
                  <a:srgbClr val="002E5D"/>
                </a:solidFill>
                <a:effectLst/>
                <a:latin typeface="Arial"/>
                <a:cs typeface="Arial"/>
              </a:rPr>
              <a:t>zairense</a:t>
            </a:r>
            <a:r>
              <a:rPr lang="en-US" sz="1400" i="0">
                <a:solidFill>
                  <a:srgbClr val="002E5D"/>
                </a:solidFill>
                <a:effectLst/>
                <a:latin typeface="Arial"/>
                <a:cs typeface="Arial"/>
              </a:rPr>
              <a:t> transmission.</a:t>
            </a:r>
            <a:endParaRPr lang="en-US" sz="1400">
              <a:solidFill>
                <a:srgbClr val="FF0000"/>
              </a:solidFill>
              <a:latin typeface="Arial"/>
              <a:cs typeface="Arial"/>
            </a:endParaRPr>
          </a:p>
          <a:p>
            <a:endParaRPr lang="en-US"/>
          </a:p>
        </p:txBody>
      </p:sp>
      <p:sp>
        <p:nvSpPr>
          <p:cNvPr id="6" name="Text Placeholder 5">
            <a:extLst>
              <a:ext uri="{FF2B5EF4-FFF2-40B4-BE49-F238E27FC236}">
                <a16:creationId xmlns:a16="http://schemas.microsoft.com/office/drawing/2014/main" id="{45F3DBDD-E860-B364-50B3-156767D7DD6B}"/>
              </a:ext>
            </a:extLst>
          </p:cNvPr>
          <p:cNvSpPr>
            <a:spLocks noGrp="1"/>
          </p:cNvSpPr>
          <p:nvPr>
            <p:ph type="body" sz="quarter" idx="16"/>
          </p:nvPr>
        </p:nvSpPr>
        <p:spPr>
          <a:xfrm>
            <a:off x="715167" y="1563391"/>
            <a:ext cx="5036457" cy="382134"/>
          </a:xfrm>
        </p:spPr>
        <p:txBody>
          <a:bodyPr/>
          <a:lstStyle/>
          <a:p>
            <a:r>
              <a:rPr lang="en-US"/>
              <a:t>Countries</a:t>
            </a:r>
          </a:p>
        </p:txBody>
      </p:sp>
      <p:sp>
        <p:nvSpPr>
          <p:cNvPr id="7" name="Text Placeholder 6">
            <a:extLst>
              <a:ext uri="{FF2B5EF4-FFF2-40B4-BE49-F238E27FC236}">
                <a16:creationId xmlns:a16="http://schemas.microsoft.com/office/drawing/2014/main" id="{BDC2F675-0564-AE99-EB04-832C67B2B3BA}"/>
              </a:ext>
            </a:extLst>
          </p:cNvPr>
          <p:cNvSpPr>
            <a:spLocks noGrp="1"/>
          </p:cNvSpPr>
          <p:nvPr>
            <p:ph type="body" sz="quarter" idx="17"/>
          </p:nvPr>
        </p:nvSpPr>
        <p:spPr/>
        <p:txBody>
          <a:bodyPr>
            <a:normAutofit fontScale="92500"/>
          </a:bodyPr>
          <a:lstStyle/>
          <a:p>
            <a:endParaRPr lang="en-US"/>
          </a:p>
        </p:txBody>
      </p:sp>
      <p:sp>
        <p:nvSpPr>
          <p:cNvPr id="9" name="Text Placeholder 8">
            <a:extLst>
              <a:ext uri="{FF2B5EF4-FFF2-40B4-BE49-F238E27FC236}">
                <a16:creationId xmlns:a16="http://schemas.microsoft.com/office/drawing/2014/main" id="{7A92616C-6E48-851B-30B0-E6696BC58317}"/>
              </a:ext>
            </a:extLst>
          </p:cNvPr>
          <p:cNvSpPr>
            <a:spLocks noGrp="1"/>
          </p:cNvSpPr>
          <p:nvPr>
            <p:ph type="body" sz="quarter" idx="18"/>
          </p:nvPr>
        </p:nvSpPr>
        <p:spPr>
          <a:xfrm>
            <a:off x="6440376" y="2154362"/>
            <a:ext cx="5036457" cy="3607809"/>
          </a:xfrm>
        </p:spPr>
        <p:txBody>
          <a:bodyPr>
            <a:normAutofit fontScale="77500" lnSpcReduction="20000"/>
          </a:bodyPr>
          <a:lstStyle/>
          <a:p>
            <a:r>
              <a:rPr lang="en-US"/>
              <a:t>Healthcare workers (HCW) and frontline workers (FLW) considered at-risk may include (but are not limited to): </a:t>
            </a:r>
          </a:p>
          <a:p>
            <a:pPr marL="285750" indent="-285750">
              <a:buFont typeface="Arial" panose="020B0604020202020204" pitchFamily="34" charset="0"/>
              <a:buChar char="•"/>
            </a:pPr>
            <a:r>
              <a:rPr lang="en-US" sz="1500">
                <a:solidFill>
                  <a:srgbClr val="0070C0"/>
                </a:solidFill>
                <a:latin typeface="Arial"/>
                <a:cs typeface="Arial"/>
              </a:rPr>
              <a:t>National rapid response teams </a:t>
            </a:r>
            <a:r>
              <a:rPr lang="en-US"/>
              <a:t>that would be involved in an EVD outbreak response, including mortuary staff and burial teams; </a:t>
            </a:r>
          </a:p>
          <a:p>
            <a:pPr marL="285750" indent="-285750">
              <a:buFont typeface="Arial" panose="020B0604020202020204" pitchFamily="34" charset="0"/>
              <a:buChar char="•"/>
            </a:pPr>
            <a:r>
              <a:rPr lang="en-US" sz="1500">
                <a:solidFill>
                  <a:srgbClr val="0070C0"/>
                </a:solidFill>
                <a:latin typeface="Arial"/>
                <a:cs typeface="Arial"/>
              </a:rPr>
              <a:t>Medical personnel and non-medical personnel working in health care facilities </a:t>
            </a:r>
            <a:r>
              <a:rPr lang="en-US"/>
              <a:t>and/or Ebola treatment units, or who provide community outreach services;</a:t>
            </a:r>
          </a:p>
          <a:p>
            <a:pPr marL="285750" indent="-285750">
              <a:buFont typeface="Arial" panose="020B0604020202020204" pitchFamily="34" charset="0"/>
              <a:buChar char="•"/>
            </a:pPr>
            <a:r>
              <a:rPr lang="en-US" sz="1500">
                <a:solidFill>
                  <a:srgbClr val="0070C0"/>
                </a:solidFill>
                <a:latin typeface="Arial"/>
                <a:cs typeface="Arial"/>
              </a:rPr>
              <a:t>Laboratory personnel </a:t>
            </a:r>
            <a:r>
              <a:rPr lang="en-US"/>
              <a:t>who may be exposed to Ebola virus;</a:t>
            </a:r>
          </a:p>
          <a:p>
            <a:pPr marL="285750" indent="-285750">
              <a:buFont typeface="Arial" panose="020B0604020202020204" pitchFamily="34" charset="0"/>
              <a:buChar char="•"/>
            </a:pPr>
            <a:r>
              <a:rPr lang="en-US" sz="1500">
                <a:solidFill>
                  <a:srgbClr val="0070C0"/>
                </a:solidFill>
                <a:latin typeface="Arial"/>
                <a:cs typeface="Arial"/>
              </a:rPr>
              <a:t>Community health workers</a:t>
            </a:r>
            <a:r>
              <a:rPr lang="en-US"/>
              <a:t>;</a:t>
            </a:r>
          </a:p>
          <a:p>
            <a:pPr marL="285750" indent="-285750">
              <a:buFont typeface="Arial" panose="020B0604020202020204" pitchFamily="34" charset="0"/>
              <a:buChar char="•"/>
            </a:pPr>
            <a:r>
              <a:rPr lang="en-US" sz="1500">
                <a:solidFill>
                  <a:srgbClr val="0070C0"/>
                </a:solidFill>
                <a:latin typeface="Arial"/>
                <a:cs typeface="Arial"/>
              </a:rPr>
              <a:t>Traditional healers</a:t>
            </a:r>
            <a:r>
              <a:rPr lang="en-US"/>
              <a:t>;</a:t>
            </a:r>
          </a:p>
          <a:p>
            <a:pPr marL="285750" indent="-285750">
              <a:buFont typeface="Arial" panose="020B0604020202020204" pitchFamily="34" charset="0"/>
              <a:buChar char="•"/>
            </a:pPr>
            <a:r>
              <a:rPr lang="en-US" sz="1500">
                <a:solidFill>
                  <a:srgbClr val="0070C0"/>
                </a:solidFill>
                <a:latin typeface="Arial"/>
                <a:cs typeface="Arial"/>
              </a:rPr>
              <a:t>Immigration, customs and border screening officials</a:t>
            </a:r>
            <a:r>
              <a:rPr lang="en-US"/>
              <a:t> who may be exposed to EVD cases at health posts at ports of entry;</a:t>
            </a:r>
          </a:p>
          <a:p>
            <a:pPr marL="285750" indent="-285750">
              <a:buFont typeface="Arial" panose="020B0604020202020204" pitchFamily="34" charset="0"/>
              <a:buChar char="•"/>
            </a:pPr>
            <a:r>
              <a:rPr lang="en-US" sz="1500">
                <a:solidFill>
                  <a:srgbClr val="0070C0"/>
                </a:solidFill>
                <a:latin typeface="Arial"/>
                <a:cs typeface="Arial"/>
              </a:rPr>
              <a:t>Military and police personnel </a:t>
            </a:r>
            <a:r>
              <a:rPr lang="en-US"/>
              <a:t>who may be exposed to EVD cases during an EVD outbreak response.</a:t>
            </a:r>
          </a:p>
        </p:txBody>
      </p:sp>
      <p:sp>
        <p:nvSpPr>
          <p:cNvPr id="10" name="Text Placeholder 9">
            <a:extLst>
              <a:ext uri="{FF2B5EF4-FFF2-40B4-BE49-F238E27FC236}">
                <a16:creationId xmlns:a16="http://schemas.microsoft.com/office/drawing/2014/main" id="{07B7B723-8BF5-1FF0-725B-A0712058CEE2}"/>
              </a:ext>
            </a:extLst>
          </p:cNvPr>
          <p:cNvSpPr>
            <a:spLocks noGrp="1"/>
          </p:cNvSpPr>
          <p:nvPr>
            <p:ph type="body" sz="quarter" idx="19"/>
          </p:nvPr>
        </p:nvSpPr>
        <p:spPr/>
        <p:txBody>
          <a:bodyPr/>
          <a:lstStyle/>
          <a:p>
            <a:r>
              <a:rPr lang="en-US"/>
              <a:t>Populations</a:t>
            </a:r>
          </a:p>
        </p:txBody>
      </p:sp>
      <p:sp>
        <p:nvSpPr>
          <p:cNvPr id="12" name="Rectangle: Rounded Corners 11">
            <a:extLst>
              <a:ext uri="{FF2B5EF4-FFF2-40B4-BE49-F238E27FC236}">
                <a16:creationId xmlns:a16="http://schemas.microsoft.com/office/drawing/2014/main" id="{F0D87107-E02C-6B64-A87F-A7ACEAE76D3E}"/>
              </a:ext>
            </a:extLst>
          </p:cNvPr>
          <p:cNvSpPr/>
          <p:nvPr/>
        </p:nvSpPr>
        <p:spPr>
          <a:xfrm>
            <a:off x="4109621" y="205138"/>
            <a:ext cx="7889667" cy="57673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a:extLst>
              <a:ext uri="{FF2B5EF4-FFF2-40B4-BE49-F238E27FC236}">
                <a16:creationId xmlns:a16="http://schemas.microsoft.com/office/drawing/2014/main" id="{567F08BD-C3C3-BC34-8E38-D0E5ABC4E16D}"/>
              </a:ext>
            </a:extLst>
          </p:cNvPr>
          <p:cNvSpPr txBox="1"/>
          <p:nvPr/>
        </p:nvSpPr>
        <p:spPr>
          <a:xfrm>
            <a:off x="4186989" y="197101"/>
            <a:ext cx="7711234" cy="523220"/>
          </a:xfrm>
          <a:prstGeom prst="rect">
            <a:avLst/>
          </a:prstGeom>
          <a:noFill/>
        </p:spPr>
        <p:txBody>
          <a:bodyPr wrap="square" lIns="91440" tIns="45720" rIns="91440" bIns="45720" rtlCol="0" anchor="t">
            <a:spAutoFit/>
          </a:bodyPr>
          <a:lstStyle/>
          <a:p>
            <a:pPr algn="l"/>
            <a:r>
              <a:rPr lang="en-US" sz="1400" b="0" i="0" u="none" strike="noStrike" baseline="0">
                <a:solidFill>
                  <a:schemeClr val="bg1"/>
                </a:solidFill>
                <a:latin typeface="Arial" panose="020B0604020202020204" pitchFamily="34" charset="0"/>
                <a:cs typeface="Arial" panose="020B0604020202020204" pitchFamily="34" charset="0"/>
              </a:rPr>
              <a:t>Countries should provide justification for the inclusion of each population along with an explanation of how the number to be vaccinated in each population was quantified in the POA.</a:t>
            </a:r>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06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E3E0-6275-3C9E-3E2F-9F7983B3A729}"/>
              </a:ext>
            </a:extLst>
          </p:cNvPr>
          <p:cNvSpPr>
            <a:spLocks noGrp="1"/>
          </p:cNvSpPr>
          <p:nvPr>
            <p:ph type="title"/>
          </p:nvPr>
        </p:nvSpPr>
        <p:spPr/>
        <p:txBody>
          <a:bodyPr/>
          <a:lstStyle/>
          <a:p>
            <a:r>
              <a:rPr lang="en-US"/>
              <a:t>Application Submission Process</a:t>
            </a:r>
          </a:p>
        </p:txBody>
      </p:sp>
      <p:pic>
        <p:nvPicPr>
          <p:cNvPr id="2052" name="Picture 4" descr="work Icon 1427948">
            <a:extLst>
              <a:ext uri="{FF2B5EF4-FFF2-40B4-BE49-F238E27FC236}">
                <a16:creationId xmlns:a16="http://schemas.microsoft.com/office/drawing/2014/main" id="{0147A8D6-C800-3947-6570-C1E3A58027DF}"/>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4083" y="2947967"/>
            <a:ext cx="1053215" cy="1053215"/>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9FACEDDE-09BF-1A0C-F1DF-63999CF46A22}"/>
              </a:ext>
            </a:extLst>
          </p:cNvPr>
          <p:cNvSpPr txBox="1"/>
          <p:nvPr/>
        </p:nvSpPr>
        <p:spPr>
          <a:xfrm>
            <a:off x="4876769" y="3983090"/>
            <a:ext cx="23230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Arial"/>
                <a:ea typeface="+mn-ea"/>
                <a:cs typeface="+mn-cs"/>
              </a:rPr>
              <a:t>Gavi Country and technical teams and partners check application completeness and comprehensiveness.</a:t>
            </a:r>
          </a:p>
        </p:txBody>
      </p:sp>
      <p:sp>
        <p:nvSpPr>
          <p:cNvPr id="63" name="Arrow: Chevron 62">
            <a:extLst>
              <a:ext uri="{FF2B5EF4-FFF2-40B4-BE49-F238E27FC236}">
                <a16:creationId xmlns:a16="http://schemas.microsoft.com/office/drawing/2014/main" id="{88F6E297-3425-CE1D-128C-3C2BDDB61BCA}"/>
              </a:ext>
            </a:extLst>
          </p:cNvPr>
          <p:cNvSpPr/>
          <p:nvPr/>
        </p:nvSpPr>
        <p:spPr>
          <a:xfrm>
            <a:off x="1599712" y="1812699"/>
            <a:ext cx="2681827" cy="5527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48" name="Arrow: Chevron 2047">
            <a:extLst>
              <a:ext uri="{FF2B5EF4-FFF2-40B4-BE49-F238E27FC236}">
                <a16:creationId xmlns:a16="http://schemas.microsoft.com/office/drawing/2014/main" id="{AA44B738-BD7E-4811-B820-6585045E50EE}"/>
              </a:ext>
            </a:extLst>
          </p:cNvPr>
          <p:cNvSpPr/>
          <p:nvPr/>
        </p:nvSpPr>
        <p:spPr>
          <a:xfrm>
            <a:off x="4093169" y="1795713"/>
            <a:ext cx="2681827" cy="5527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49" name="Arrow: Chevron 2048">
            <a:extLst>
              <a:ext uri="{FF2B5EF4-FFF2-40B4-BE49-F238E27FC236}">
                <a16:creationId xmlns:a16="http://schemas.microsoft.com/office/drawing/2014/main" id="{7C8598C3-EE22-40F6-1E1F-A19EC7184127}"/>
              </a:ext>
            </a:extLst>
          </p:cNvPr>
          <p:cNvSpPr/>
          <p:nvPr/>
        </p:nvSpPr>
        <p:spPr>
          <a:xfrm>
            <a:off x="6586626" y="1795713"/>
            <a:ext cx="2681827" cy="5527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60" name="Picture 2059">
            <a:extLst>
              <a:ext uri="{FF2B5EF4-FFF2-40B4-BE49-F238E27FC236}">
                <a16:creationId xmlns:a16="http://schemas.microsoft.com/office/drawing/2014/main" id="{F719ED87-AD6B-636E-51D5-C9F0E5597B51}"/>
              </a:ext>
            </a:extLst>
          </p:cNvPr>
          <p:cNvPicPr>
            <a:picLocks noChangeAspect="1"/>
          </p:cNvPicPr>
          <p:nvPr/>
        </p:nvPicPr>
        <p:blipFill>
          <a:blip r:embed="rId3"/>
          <a:stretch>
            <a:fillRect/>
          </a:stretch>
        </p:blipFill>
        <p:spPr>
          <a:xfrm>
            <a:off x="348573" y="2651411"/>
            <a:ext cx="4412980" cy="2168050"/>
          </a:xfrm>
          <a:prstGeom prst="rect">
            <a:avLst/>
          </a:prstGeom>
        </p:spPr>
      </p:pic>
      <p:sp>
        <p:nvSpPr>
          <p:cNvPr id="2061" name="TextBox 2060">
            <a:extLst>
              <a:ext uri="{FF2B5EF4-FFF2-40B4-BE49-F238E27FC236}">
                <a16:creationId xmlns:a16="http://schemas.microsoft.com/office/drawing/2014/main" id="{79365549-A904-8E6F-8BEE-3DE24A3A1DF7}"/>
              </a:ext>
            </a:extLst>
          </p:cNvPr>
          <p:cNvSpPr txBox="1"/>
          <p:nvPr/>
        </p:nvSpPr>
        <p:spPr>
          <a:xfrm>
            <a:off x="1682678" y="1942662"/>
            <a:ext cx="23230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Submission to Gavi</a:t>
            </a:r>
          </a:p>
        </p:txBody>
      </p:sp>
      <p:sp>
        <p:nvSpPr>
          <p:cNvPr id="2062" name="TextBox 2061">
            <a:extLst>
              <a:ext uri="{FF2B5EF4-FFF2-40B4-BE49-F238E27FC236}">
                <a16:creationId xmlns:a16="http://schemas.microsoft.com/office/drawing/2014/main" id="{7667CA29-7DF3-679E-AD7E-5FA56E5E8090}"/>
              </a:ext>
            </a:extLst>
          </p:cNvPr>
          <p:cNvSpPr txBox="1"/>
          <p:nvPr/>
        </p:nvSpPr>
        <p:spPr>
          <a:xfrm>
            <a:off x="4304859" y="1925676"/>
            <a:ext cx="23230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Pre-screening</a:t>
            </a:r>
          </a:p>
        </p:txBody>
      </p:sp>
      <p:sp>
        <p:nvSpPr>
          <p:cNvPr id="2063" name="TextBox 2062">
            <a:extLst>
              <a:ext uri="{FF2B5EF4-FFF2-40B4-BE49-F238E27FC236}">
                <a16:creationId xmlns:a16="http://schemas.microsoft.com/office/drawing/2014/main" id="{95141C4B-6492-DF99-0FC7-56B8445E6642}"/>
              </a:ext>
            </a:extLst>
          </p:cNvPr>
          <p:cNvSpPr txBox="1"/>
          <p:nvPr/>
        </p:nvSpPr>
        <p:spPr>
          <a:xfrm>
            <a:off x="6724060" y="1891898"/>
            <a:ext cx="23230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IRC Review</a:t>
            </a:r>
          </a:p>
        </p:txBody>
      </p:sp>
      <p:sp>
        <p:nvSpPr>
          <p:cNvPr id="2064" name="Arrow: Chevron 2063">
            <a:extLst>
              <a:ext uri="{FF2B5EF4-FFF2-40B4-BE49-F238E27FC236}">
                <a16:creationId xmlns:a16="http://schemas.microsoft.com/office/drawing/2014/main" id="{E999ACDD-D588-D53C-CB0B-D4691D7C86FD}"/>
              </a:ext>
            </a:extLst>
          </p:cNvPr>
          <p:cNvSpPr/>
          <p:nvPr/>
        </p:nvSpPr>
        <p:spPr>
          <a:xfrm>
            <a:off x="9080083" y="1795713"/>
            <a:ext cx="2681827" cy="5527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5" name="TextBox 2064">
            <a:extLst>
              <a:ext uri="{FF2B5EF4-FFF2-40B4-BE49-F238E27FC236}">
                <a16:creationId xmlns:a16="http://schemas.microsoft.com/office/drawing/2014/main" id="{D3E82E1F-98DD-E104-158F-34851C909305}"/>
              </a:ext>
            </a:extLst>
          </p:cNvPr>
          <p:cNvSpPr txBox="1"/>
          <p:nvPr/>
        </p:nvSpPr>
        <p:spPr>
          <a:xfrm>
            <a:off x="9217517" y="1891898"/>
            <a:ext cx="232307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Issue Resolution</a:t>
            </a:r>
          </a:p>
        </p:txBody>
      </p:sp>
      <p:pic>
        <p:nvPicPr>
          <p:cNvPr id="2066" name="Picture 6" descr="checklist Icon 1727212">
            <a:extLst>
              <a:ext uri="{FF2B5EF4-FFF2-40B4-BE49-F238E27FC236}">
                <a16:creationId xmlns:a16="http://schemas.microsoft.com/office/drawing/2014/main" id="{EA079C4D-34E7-E4F4-24AD-3C969CA9191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8334" y="2947967"/>
            <a:ext cx="1512177" cy="1512177"/>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38" descr="discussion Icon 3495226">
            <a:extLst>
              <a:ext uri="{FF2B5EF4-FFF2-40B4-BE49-F238E27FC236}">
                <a16:creationId xmlns:a16="http://schemas.microsoft.com/office/drawing/2014/main" id="{EA08A933-1F0C-4DA0-60A2-331C0304410B}"/>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52644" y="2919469"/>
            <a:ext cx="1299675" cy="1299675"/>
          </a:xfrm>
          <a:prstGeom prst="rect">
            <a:avLst/>
          </a:prstGeom>
          <a:noFill/>
          <a:extLst>
            <a:ext uri="{909E8E84-426E-40DD-AFC4-6F175D3DCCD1}">
              <a14:hiddenFill xmlns:a14="http://schemas.microsoft.com/office/drawing/2010/main">
                <a:solidFill>
                  <a:srgbClr val="FFFFFF"/>
                </a:solidFill>
              </a14:hiddenFill>
            </a:ext>
          </a:extLst>
        </p:spPr>
      </p:pic>
      <p:pic>
        <p:nvPicPr>
          <p:cNvPr id="2068" name="Graphic 2067" descr="Arrow: Straight with solid fill">
            <a:extLst>
              <a:ext uri="{FF2B5EF4-FFF2-40B4-BE49-F238E27FC236}">
                <a16:creationId xmlns:a16="http://schemas.microsoft.com/office/drawing/2014/main" id="{E3127B39-BE4A-F4E9-ECFF-F98A2F1368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6545114" y="3159008"/>
            <a:ext cx="534912" cy="534912"/>
          </a:xfrm>
          <a:prstGeom prst="rect">
            <a:avLst/>
          </a:prstGeom>
        </p:spPr>
      </p:pic>
      <p:pic>
        <p:nvPicPr>
          <p:cNvPr id="2069" name="Graphic 2068" descr="Arrow: Straight with solid fill">
            <a:extLst>
              <a:ext uri="{FF2B5EF4-FFF2-40B4-BE49-F238E27FC236}">
                <a16:creationId xmlns:a16="http://schemas.microsoft.com/office/drawing/2014/main" id="{1CE3E857-ECB4-0570-E7A8-9F3EA31BAD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4609314" y="3185612"/>
            <a:ext cx="534912" cy="534912"/>
          </a:xfrm>
          <a:prstGeom prst="rect">
            <a:avLst/>
          </a:prstGeom>
        </p:spPr>
      </p:pic>
      <p:pic>
        <p:nvPicPr>
          <p:cNvPr id="2070" name="Graphic 2069" descr="Arrow: Straight with solid fill">
            <a:extLst>
              <a:ext uri="{FF2B5EF4-FFF2-40B4-BE49-F238E27FC236}">
                <a16:creationId xmlns:a16="http://schemas.microsoft.com/office/drawing/2014/main" id="{552A05D6-427B-7D93-7C99-1E7DD1B4FB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8822983" y="3210114"/>
            <a:ext cx="534912" cy="534912"/>
          </a:xfrm>
          <a:prstGeom prst="rect">
            <a:avLst/>
          </a:prstGeom>
        </p:spPr>
      </p:pic>
      <p:sp>
        <p:nvSpPr>
          <p:cNvPr id="2072" name="TextBox 2071">
            <a:extLst>
              <a:ext uri="{FF2B5EF4-FFF2-40B4-BE49-F238E27FC236}">
                <a16:creationId xmlns:a16="http://schemas.microsoft.com/office/drawing/2014/main" id="{611E8846-006A-342A-C9FF-DBCAAF988F9E}"/>
              </a:ext>
            </a:extLst>
          </p:cNvPr>
          <p:cNvSpPr txBox="1"/>
          <p:nvPr/>
        </p:nvSpPr>
        <p:spPr>
          <a:xfrm>
            <a:off x="9232225" y="4602276"/>
            <a:ext cx="254439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75000"/>
                    <a:lumOff val="25000"/>
                  </a:srgbClr>
                </a:solidFill>
                <a:effectLst/>
                <a:uLnTx/>
                <a:uFillTx/>
                <a:latin typeface="Arial"/>
                <a:ea typeface="+mn-ea"/>
                <a:cs typeface="+mn-cs"/>
              </a:rPr>
              <a:t>Applications recommended for approval usually contain ‘issues to be addressed’ which need to be clarified before the grant can move forward. This process is called Issue Resolution. </a:t>
            </a:r>
            <a:endParaRPr kumimoji="0" lang="en-US" sz="12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196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6BCD6-F139-396A-2F49-9D970E1B31FD}"/>
              </a:ext>
            </a:extLst>
          </p:cNvPr>
          <p:cNvSpPr>
            <a:spLocks noGrp="1"/>
          </p:cNvSpPr>
          <p:nvPr>
            <p:ph type="title"/>
          </p:nvPr>
        </p:nvSpPr>
        <p:spPr/>
        <p:txBody>
          <a:bodyPr/>
          <a:lstStyle/>
          <a:p>
            <a:r>
              <a:rPr lang="en-US"/>
              <a:t>Independent Review Committee (IRC) Overview</a:t>
            </a:r>
          </a:p>
        </p:txBody>
      </p:sp>
      <p:sp>
        <p:nvSpPr>
          <p:cNvPr id="3" name="Text Placeholder 2">
            <a:extLst>
              <a:ext uri="{FF2B5EF4-FFF2-40B4-BE49-F238E27FC236}">
                <a16:creationId xmlns:a16="http://schemas.microsoft.com/office/drawing/2014/main" id="{54D9F84D-794A-ED39-7145-737A5B7590DA}"/>
              </a:ext>
            </a:extLst>
          </p:cNvPr>
          <p:cNvSpPr>
            <a:spLocks noGrp="1"/>
          </p:cNvSpPr>
          <p:nvPr>
            <p:ph type="body" idx="13"/>
          </p:nvPr>
        </p:nvSpPr>
        <p:spPr>
          <a:xfrm>
            <a:off x="531133" y="961078"/>
            <a:ext cx="5844953" cy="5066860"/>
          </a:xfrm>
        </p:spPr>
        <p:txBody>
          <a:bodyPr>
            <a:normAutofit fontScale="92500" lnSpcReduction="20000"/>
          </a:bodyPr>
          <a:lstStyle/>
          <a:p>
            <a:pPr>
              <a:spcAft>
                <a:spcPts val="0"/>
              </a:spcAft>
            </a:pPr>
            <a:endParaRPr lang="en-US"/>
          </a:p>
          <a:p>
            <a:pPr marL="342900" indent="-342900">
              <a:spcAft>
                <a:spcPts val="0"/>
              </a:spcAft>
              <a:buFont typeface="Arial" panose="020B0604020202020204" pitchFamily="34" charset="0"/>
              <a:buChar char="•"/>
            </a:pPr>
            <a:r>
              <a:rPr lang="en-US"/>
              <a:t>The IRC is established by the Board to serve as an </a:t>
            </a:r>
            <a:r>
              <a:rPr lang="en-US" b="1"/>
              <a:t>independent, impartial group of experts seeking to guarantee the integrity and consistency of an open and transparent funding process.</a:t>
            </a:r>
          </a:p>
          <a:p>
            <a:pPr marL="342900" indent="-342900">
              <a:spcAft>
                <a:spcPts val="0"/>
              </a:spcAft>
              <a:buFont typeface="Arial" panose="020B0604020202020204" pitchFamily="34" charset="0"/>
              <a:buChar char="•"/>
            </a:pPr>
            <a:endParaRPr lang="en-US"/>
          </a:p>
          <a:p>
            <a:pPr marL="342900" indent="-342900">
              <a:spcAft>
                <a:spcPts val="0"/>
              </a:spcAft>
              <a:buFont typeface="Arial" panose="020B0604020202020204" pitchFamily="34" charset="0"/>
              <a:buChar char="•"/>
            </a:pPr>
            <a:r>
              <a:rPr lang="en-US"/>
              <a:t>The IRC reviews </a:t>
            </a:r>
            <a:r>
              <a:rPr lang="en-US" b="1"/>
              <a:t>all requests for new funding</a:t>
            </a:r>
            <a:endParaRPr lang="en-US"/>
          </a:p>
          <a:p>
            <a:pPr marL="342900" indent="-342900">
              <a:spcAft>
                <a:spcPts val="0"/>
              </a:spcAft>
              <a:buFont typeface="Arial" panose="020B0604020202020204" pitchFamily="34" charset="0"/>
              <a:buChar char="•"/>
            </a:pPr>
            <a:endParaRPr lang="en-US"/>
          </a:p>
          <a:p>
            <a:pPr marL="342900" indent="-342900">
              <a:spcAft>
                <a:spcPts val="0"/>
              </a:spcAft>
              <a:buFont typeface="Arial" panose="020B0604020202020204" pitchFamily="34" charset="0"/>
              <a:buChar char="•"/>
            </a:pPr>
            <a:r>
              <a:rPr lang="en-US"/>
              <a:t>Composed of a wide range of experts in public health, epidemiology, relevant vaccines and diseases, finance and economics, supply chain, equity, fragile settings, etc. </a:t>
            </a:r>
          </a:p>
          <a:p>
            <a:pPr marL="342900" indent="-342900">
              <a:spcAft>
                <a:spcPts val="0"/>
              </a:spcAft>
              <a:buFont typeface="Arial" panose="020B0604020202020204" pitchFamily="34" charset="0"/>
              <a:buChar char="•"/>
            </a:pPr>
            <a:endParaRPr lang="en-US"/>
          </a:p>
          <a:p>
            <a:pPr marL="342900" indent="-342900">
              <a:spcAft>
                <a:spcPts val="0"/>
              </a:spcAft>
              <a:buFont typeface="Arial" panose="020B0604020202020204" pitchFamily="34" charset="0"/>
              <a:buChar char="•"/>
            </a:pPr>
            <a:r>
              <a:rPr lang="en-US"/>
              <a:t>The </a:t>
            </a:r>
            <a:r>
              <a:rPr lang="en-US" b="1"/>
              <a:t>IRC pool of experts </a:t>
            </a:r>
            <a:r>
              <a:rPr lang="en-US"/>
              <a:t>currently consists of 99 members from across the globe: 38% from Africa, 31% from Europe, 21% from North America, and 3% from Asia; 38% of members are from Gavi-eligible countries.</a:t>
            </a:r>
          </a:p>
          <a:p>
            <a:endParaRPr lang="en-US"/>
          </a:p>
        </p:txBody>
      </p:sp>
      <p:sp>
        <p:nvSpPr>
          <p:cNvPr id="10" name="TextBox 9">
            <a:extLst>
              <a:ext uri="{FF2B5EF4-FFF2-40B4-BE49-F238E27FC236}">
                <a16:creationId xmlns:a16="http://schemas.microsoft.com/office/drawing/2014/main" id="{FA9E1D40-FF69-98B7-C958-8DB6A7E23F3B}"/>
              </a:ext>
            </a:extLst>
          </p:cNvPr>
          <p:cNvSpPr txBox="1"/>
          <p:nvPr/>
        </p:nvSpPr>
        <p:spPr>
          <a:xfrm>
            <a:off x="7290486" y="1409486"/>
            <a:ext cx="3767739" cy="404663"/>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1200"/>
              </a:spcAft>
              <a:buClr>
                <a:srgbClr val="00A1DF"/>
              </a:buClr>
              <a:buSzTx/>
              <a:buFont typeface="Arial" panose="020B0604020202020204" pitchFamily="34" charset="0"/>
              <a:buNone/>
              <a:tabLst/>
              <a:defRPr/>
            </a:pPr>
            <a:r>
              <a:rPr kumimoji="0" lang="en-US" sz="2000" b="1" i="0" u="none" strike="noStrike" kern="1200" cap="none" spc="0" normalizeH="0" baseline="0" noProof="0">
                <a:ln>
                  <a:noFill/>
                </a:ln>
                <a:solidFill>
                  <a:srgbClr val="005CB9">
                    <a:lumMod val="50000"/>
                  </a:srgbClr>
                </a:solidFill>
                <a:effectLst/>
                <a:uLnTx/>
                <a:uFillTx/>
                <a:latin typeface="Arial" panose="020B0604020202020204" pitchFamily="34" charset="0"/>
                <a:ea typeface="+mn-ea"/>
                <a:cs typeface="Arial" panose="020B0604020202020204" pitchFamily="34" charset="0"/>
              </a:rPr>
              <a:t>2024 IRC Review Rounds</a:t>
            </a:r>
          </a:p>
        </p:txBody>
      </p:sp>
      <p:pic>
        <p:nvPicPr>
          <p:cNvPr id="7" name="Picture 6">
            <a:extLst>
              <a:ext uri="{FF2B5EF4-FFF2-40B4-BE49-F238E27FC236}">
                <a16:creationId xmlns:a16="http://schemas.microsoft.com/office/drawing/2014/main" id="{B6B9A4E1-D82D-3D51-FB2E-0EA652FA2BDB}"/>
              </a:ext>
            </a:extLst>
          </p:cNvPr>
          <p:cNvPicPr>
            <a:picLocks noChangeAspect="1"/>
          </p:cNvPicPr>
          <p:nvPr/>
        </p:nvPicPr>
        <p:blipFill>
          <a:blip r:embed="rId2"/>
          <a:stretch>
            <a:fillRect/>
          </a:stretch>
        </p:blipFill>
        <p:spPr>
          <a:xfrm>
            <a:off x="6363418" y="1923357"/>
            <a:ext cx="5621874" cy="2429561"/>
          </a:xfrm>
          <a:prstGeom prst="rect">
            <a:avLst/>
          </a:prstGeom>
        </p:spPr>
      </p:pic>
    </p:spTree>
    <p:extLst>
      <p:ext uri="{BB962C8B-B14F-4D97-AF65-F5344CB8AC3E}">
        <p14:creationId xmlns:p14="http://schemas.microsoft.com/office/powerpoint/2010/main" val="427384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BCE0-61E4-4BB3-B9BE-ABB4210CBAB9}"/>
              </a:ext>
            </a:extLst>
          </p:cNvPr>
          <p:cNvSpPr>
            <a:spLocks noGrp="1"/>
          </p:cNvSpPr>
          <p:nvPr>
            <p:ph type="title"/>
          </p:nvPr>
        </p:nvSpPr>
        <p:spPr>
          <a:xfrm>
            <a:off x="255185" y="116960"/>
            <a:ext cx="11663917" cy="884566"/>
          </a:xfrm>
        </p:spPr>
        <p:txBody>
          <a:bodyPr>
            <a:normAutofit/>
          </a:bodyPr>
          <a:lstStyle/>
          <a:p>
            <a:r>
              <a:rPr lang="fr-FR" sz="2000"/>
              <a:t>Contexte</a:t>
            </a:r>
            <a:r>
              <a:rPr lang="fr-FR" sz="1800"/>
              <a:t> : </a:t>
            </a:r>
            <a:r>
              <a:rPr lang="fr-FR" sz="1800" b="0"/>
              <a:t>Depuis l’épidémie de MVE de 2014, Gavi a contribué de manière significative à la lutte contre la MVE en assurant la disponibilité des vaccins, en façonnant le marché du vaccin Ebola, en contribuant à divers groupes de travail techniques, en soutenant le rétablissement de l’HS, en soutenant l’engagement avec SAGE.</a:t>
            </a:r>
            <a:endParaRPr lang="en-US" sz="1800" b="0"/>
          </a:p>
        </p:txBody>
      </p:sp>
      <p:sp>
        <p:nvSpPr>
          <p:cNvPr id="3" name="Slide Number Placeholder 2">
            <a:extLst>
              <a:ext uri="{FF2B5EF4-FFF2-40B4-BE49-F238E27FC236}">
                <a16:creationId xmlns:a16="http://schemas.microsoft.com/office/drawing/2014/main" id="{1CCFB8B7-047A-F47D-27F1-6A326714F590}"/>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3</a:t>
            </a:fld>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A9EB3CEE-70A7-C93B-685A-50F6127B8C75}"/>
              </a:ext>
            </a:extLst>
          </p:cNvPr>
          <p:cNvSpPr>
            <a:spLocks noGrp="1"/>
          </p:cNvSpPr>
          <p:nvPr>
            <p:ph type="ftr" sz="quarter" idx="11"/>
          </p:nvPr>
        </p:nvSpPr>
        <p:spPr/>
        <p:txBody>
          <a:bodyPr/>
          <a:lstStyle/>
          <a:p>
            <a:r>
              <a:rPr lang="en-GB"/>
              <a:t>Gavi Ebola Programme - Version September 2024</a:t>
            </a:r>
          </a:p>
        </p:txBody>
      </p:sp>
      <p:cxnSp>
        <p:nvCxnSpPr>
          <p:cNvPr id="6" name="Straight Connector 5">
            <a:extLst>
              <a:ext uri="{FF2B5EF4-FFF2-40B4-BE49-F238E27FC236}">
                <a16:creationId xmlns:a16="http://schemas.microsoft.com/office/drawing/2014/main" id="{2CEF962A-574E-DAA3-E66A-5D95169D449E}"/>
              </a:ext>
            </a:extLst>
          </p:cNvPr>
          <p:cNvCxnSpPr/>
          <p:nvPr/>
        </p:nvCxnSpPr>
        <p:spPr>
          <a:xfrm>
            <a:off x="515937" y="3226676"/>
            <a:ext cx="11003401" cy="0"/>
          </a:xfrm>
          <a:prstGeom prst="line">
            <a:avLst/>
          </a:prstGeom>
          <a:ln w="57150">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48F51D53-2FF1-5614-DF23-6021A00B61F1}"/>
              </a:ext>
            </a:extLst>
          </p:cNvPr>
          <p:cNvGrpSpPr/>
          <p:nvPr/>
        </p:nvGrpSpPr>
        <p:grpSpPr>
          <a:xfrm>
            <a:off x="380432" y="3226676"/>
            <a:ext cx="261630" cy="1292854"/>
            <a:chOff x="380432" y="3226676"/>
            <a:chExt cx="261630" cy="1292854"/>
          </a:xfrm>
        </p:grpSpPr>
        <p:cxnSp>
          <p:nvCxnSpPr>
            <p:cNvPr id="8" name="Straight Connector 7">
              <a:extLst>
                <a:ext uri="{FF2B5EF4-FFF2-40B4-BE49-F238E27FC236}">
                  <a16:creationId xmlns:a16="http://schemas.microsoft.com/office/drawing/2014/main" id="{2F0C75CC-BE74-D2E2-81C4-14E2E1BB754A}"/>
                </a:ext>
              </a:extLst>
            </p:cNvPr>
            <p:cNvCxnSpPr/>
            <p:nvPr/>
          </p:nvCxnSpPr>
          <p:spPr>
            <a:xfrm>
              <a:off x="515937" y="3226676"/>
              <a:ext cx="0" cy="1019503"/>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A668743B-E889-514D-B99A-F301D6852776}"/>
                </a:ext>
              </a:extLst>
            </p:cNvPr>
            <p:cNvSpPr/>
            <p:nvPr/>
          </p:nvSpPr>
          <p:spPr>
            <a:xfrm>
              <a:off x="380432" y="4246180"/>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3C2963C0-9F58-BFE6-804F-099E3AA96C36}"/>
              </a:ext>
            </a:extLst>
          </p:cNvPr>
          <p:cNvGrpSpPr/>
          <p:nvPr/>
        </p:nvGrpSpPr>
        <p:grpSpPr>
          <a:xfrm>
            <a:off x="2045715" y="3226676"/>
            <a:ext cx="261630" cy="1292854"/>
            <a:chOff x="380432" y="3226676"/>
            <a:chExt cx="261630" cy="1292854"/>
          </a:xfrm>
        </p:grpSpPr>
        <p:cxnSp>
          <p:nvCxnSpPr>
            <p:cNvPr id="12" name="Straight Connector 11">
              <a:extLst>
                <a:ext uri="{FF2B5EF4-FFF2-40B4-BE49-F238E27FC236}">
                  <a16:creationId xmlns:a16="http://schemas.microsoft.com/office/drawing/2014/main" id="{0DB59E0E-0584-38E7-338D-3D28DD22A86E}"/>
                </a:ext>
              </a:extLst>
            </p:cNvPr>
            <p:cNvCxnSpPr/>
            <p:nvPr/>
          </p:nvCxnSpPr>
          <p:spPr>
            <a:xfrm>
              <a:off x="515937" y="3226676"/>
              <a:ext cx="0" cy="1019503"/>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Oval 12">
              <a:extLst>
                <a:ext uri="{FF2B5EF4-FFF2-40B4-BE49-F238E27FC236}">
                  <a16:creationId xmlns:a16="http://schemas.microsoft.com/office/drawing/2014/main" id="{D6958C49-6FA6-DFB2-DBD7-2913A87AEF50}"/>
                </a:ext>
              </a:extLst>
            </p:cNvPr>
            <p:cNvSpPr/>
            <p:nvPr/>
          </p:nvSpPr>
          <p:spPr>
            <a:xfrm>
              <a:off x="380432" y="4246180"/>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3E153F2-DBDE-CAF2-1C92-7FA24457E12B}"/>
              </a:ext>
            </a:extLst>
          </p:cNvPr>
          <p:cNvGrpSpPr/>
          <p:nvPr/>
        </p:nvGrpSpPr>
        <p:grpSpPr>
          <a:xfrm>
            <a:off x="3260480" y="1792019"/>
            <a:ext cx="261630" cy="1439917"/>
            <a:chOff x="1172468" y="1786759"/>
            <a:chExt cx="261630" cy="1439917"/>
          </a:xfrm>
        </p:grpSpPr>
        <p:cxnSp>
          <p:nvCxnSpPr>
            <p:cNvPr id="19" name="Straight Connector 18">
              <a:extLst>
                <a:ext uri="{FF2B5EF4-FFF2-40B4-BE49-F238E27FC236}">
                  <a16:creationId xmlns:a16="http://schemas.microsoft.com/office/drawing/2014/main" id="{01B7A1F6-1513-B8D9-6BB3-52EE3D71618A}"/>
                </a:ext>
              </a:extLst>
            </p:cNvPr>
            <p:cNvCxnSpPr/>
            <p:nvPr/>
          </p:nvCxnSpPr>
          <p:spPr>
            <a:xfrm flipV="1">
              <a:off x="1303283" y="2091559"/>
              <a:ext cx="0" cy="1135117"/>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Oval 19">
              <a:extLst>
                <a:ext uri="{FF2B5EF4-FFF2-40B4-BE49-F238E27FC236}">
                  <a16:creationId xmlns:a16="http://schemas.microsoft.com/office/drawing/2014/main" id="{EA8F6813-41D2-AD5B-9577-C26ED78DB37A}"/>
                </a:ext>
              </a:extLst>
            </p:cNvPr>
            <p:cNvSpPr/>
            <p:nvPr/>
          </p:nvSpPr>
          <p:spPr>
            <a:xfrm>
              <a:off x="1172468" y="1786759"/>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430EA18-DEF5-69E5-A8E8-C2D2040DD899}"/>
              </a:ext>
            </a:extLst>
          </p:cNvPr>
          <p:cNvGrpSpPr/>
          <p:nvPr/>
        </p:nvGrpSpPr>
        <p:grpSpPr>
          <a:xfrm>
            <a:off x="7738316" y="2065270"/>
            <a:ext cx="224040" cy="858558"/>
            <a:chOff x="1243968" y="1786759"/>
            <a:chExt cx="105334" cy="1439917"/>
          </a:xfrm>
        </p:grpSpPr>
        <p:cxnSp>
          <p:nvCxnSpPr>
            <p:cNvPr id="25" name="Straight Connector 24">
              <a:extLst>
                <a:ext uri="{FF2B5EF4-FFF2-40B4-BE49-F238E27FC236}">
                  <a16:creationId xmlns:a16="http://schemas.microsoft.com/office/drawing/2014/main" id="{6D6C0253-6FBE-BC80-9A9B-D66B387C883F}"/>
                </a:ext>
              </a:extLst>
            </p:cNvPr>
            <p:cNvCxnSpPr/>
            <p:nvPr/>
          </p:nvCxnSpPr>
          <p:spPr>
            <a:xfrm flipV="1">
              <a:off x="1303283" y="2091559"/>
              <a:ext cx="0" cy="1135117"/>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Oval 25">
              <a:extLst>
                <a:ext uri="{FF2B5EF4-FFF2-40B4-BE49-F238E27FC236}">
                  <a16:creationId xmlns:a16="http://schemas.microsoft.com/office/drawing/2014/main" id="{AB19F408-D332-B791-11DF-518D73F51069}"/>
                </a:ext>
              </a:extLst>
            </p:cNvPr>
            <p:cNvSpPr/>
            <p:nvPr/>
          </p:nvSpPr>
          <p:spPr>
            <a:xfrm>
              <a:off x="1243968" y="1786759"/>
              <a:ext cx="105334" cy="345427"/>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85748BA3-7956-8E68-6F04-B44DB736EA3E}"/>
              </a:ext>
            </a:extLst>
          </p:cNvPr>
          <p:cNvSpPr txBox="1"/>
          <p:nvPr/>
        </p:nvSpPr>
        <p:spPr>
          <a:xfrm>
            <a:off x="486046" y="2868733"/>
            <a:ext cx="1030946" cy="369332"/>
          </a:xfrm>
          <a:prstGeom prst="rect">
            <a:avLst/>
          </a:prstGeom>
          <a:solidFill>
            <a:schemeClr val="tx2">
              <a:lumMod val="60000"/>
              <a:lumOff val="40000"/>
            </a:schemeClr>
          </a:solidFill>
        </p:spPr>
        <p:txBody>
          <a:bodyPr wrap="square" rtlCol="0">
            <a:spAutoFit/>
          </a:bodyPr>
          <a:lstStyle/>
          <a:p>
            <a:r>
              <a:rPr lang="en-US"/>
              <a:t>&lt; 2014</a:t>
            </a:r>
          </a:p>
        </p:txBody>
      </p:sp>
      <p:sp>
        <p:nvSpPr>
          <p:cNvPr id="33" name="TextBox 32">
            <a:extLst>
              <a:ext uri="{FF2B5EF4-FFF2-40B4-BE49-F238E27FC236}">
                <a16:creationId xmlns:a16="http://schemas.microsoft.com/office/drawing/2014/main" id="{B94E86A7-5A8B-28F0-8FE6-F945277AF738}"/>
              </a:ext>
            </a:extLst>
          </p:cNvPr>
          <p:cNvSpPr txBox="1"/>
          <p:nvPr/>
        </p:nvSpPr>
        <p:spPr>
          <a:xfrm>
            <a:off x="53484" y="4494559"/>
            <a:ext cx="1257796" cy="1015663"/>
          </a:xfrm>
          <a:prstGeom prst="rect">
            <a:avLst/>
          </a:prstGeom>
          <a:noFill/>
        </p:spPr>
        <p:txBody>
          <a:bodyPr wrap="square" rtlCol="0">
            <a:spAutoFit/>
          </a:bodyPr>
          <a:lstStyle/>
          <a:p>
            <a:pPr marL="171450" indent="-171450">
              <a:buFont typeface="Arial" panose="020B0604020202020204" pitchFamily="34" charset="0"/>
              <a:buChar char="•"/>
            </a:pPr>
            <a:r>
              <a:rPr lang="fr-FR" sz="1200">
                <a:latin typeface="Arial" panose="020B0604020202020204" pitchFamily="34" charset="0"/>
                <a:ea typeface="Lato Light" charset="0"/>
                <a:cs typeface="Arial" panose="020B0604020202020204" pitchFamily="34" charset="0"/>
              </a:rPr>
              <a:t>Flambées mineures de MVE en Afrique centrale</a:t>
            </a:r>
            <a:endParaRPr lang="en-US" sz="1200" kern="1200">
              <a:latin typeface="Arial" panose="020B0604020202020204" pitchFamily="34" charset="0"/>
              <a:ea typeface="Lato Light" charset="0"/>
              <a:cs typeface="Arial" panose="020B0604020202020204" pitchFamily="34" charset="0"/>
            </a:endParaRPr>
          </a:p>
        </p:txBody>
      </p:sp>
      <p:sp>
        <p:nvSpPr>
          <p:cNvPr id="34" name="TextBox 33">
            <a:extLst>
              <a:ext uri="{FF2B5EF4-FFF2-40B4-BE49-F238E27FC236}">
                <a16:creationId xmlns:a16="http://schemas.microsoft.com/office/drawing/2014/main" id="{05D6828E-99FB-5A45-C7FD-D6400BE2DC31}"/>
              </a:ext>
            </a:extLst>
          </p:cNvPr>
          <p:cNvSpPr txBox="1"/>
          <p:nvPr/>
        </p:nvSpPr>
        <p:spPr>
          <a:xfrm>
            <a:off x="1285271" y="4489306"/>
            <a:ext cx="2164007" cy="1754326"/>
          </a:xfrm>
          <a:prstGeom prst="rect">
            <a:avLst/>
          </a:prstGeom>
          <a:noFill/>
        </p:spPr>
        <p:txBody>
          <a:bodyPr wrap="square" rtlCol="0">
            <a:spAutoFit/>
          </a:bodyPr>
          <a:lstStyle/>
          <a:p>
            <a:pPr marL="171450" indent="-171450">
              <a:buFont typeface="Arial" panose="020B0604020202020204" pitchFamily="34" charset="0"/>
              <a:buChar char="•"/>
            </a:pPr>
            <a:r>
              <a:rPr lang="fr-FR" sz="1200">
                <a:latin typeface="Arial" panose="020B0604020202020204" pitchFamily="34" charset="0"/>
                <a:ea typeface="Lato Light" charset="0"/>
                <a:cs typeface="Arial" panose="020B0604020202020204" pitchFamily="34" charset="0"/>
              </a:rPr>
              <a:t>Des flambées de MVE en Afrique de l’Ouest d’une ampleur, d’une propagation et d’une durée sans précédent
Impact dévastateur sur les systèmes de santé
La sécurité sanitaire mondiale menacée</a:t>
            </a:r>
            <a:endParaRPr lang="en-US" sz="1200" kern="1200">
              <a:latin typeface="Arial" panose="020B0604020202020204" pitchFamily="34" charset="0"/>
              <a:ea typeface="Lato Light" charset="0"/>
              <a:cs typeface="Arial" panose="020B0604020202020204" pitchFamily="34" charset="0"/>
            </a:endParaRPr>
          </a:p>
        </p:txBody>
      </p:sp>
      <p:sp>
        <p:nvSpPr>
          <p:cNvPr id="35" name="TextBox 34">
            <a:extLst>
              <a:ext uri="{FF2B5EF4-FFF2-40B4-BE49-F238E27FC236}">
                <a16:creationId xmlns:a16="http://schemas.microsoft.com/office/drawing/2014/main" id="{A8602C52-2FB8-1913-1DAE-999CAABF3C6C}"/>
              </a:ext>
            </a:extLst>
          </p:cNvPr>
          <p:cNvSpPr txBox="1"/>
          <p:nvPr/>
        </p:nvSpPr>
        <p:spPr>
          <a:xfrm>
            <a:off x="1504929" y="2863091"/>
            <a:ext cx="1534331" cy="369332"/>
          </a:xfrm>
          <a:prstGeom prst="rect">
            <a:avLst/>
          </a:prstGeom>
          <a:solidFill>
            <a:schemeClr val="tx2">
              <a:lumMod val="60000"/>
              <a:lumOff val="40000"/>
            </a:schemeClr>
          </a:solidFill>
        </p:spPr>
        <p:txBody>
          <a:bodyPr wrap="square" rtlCol="0">
            <a:spAutoFit/>
          </a:bodyPr>
          <a:lstStyle/>
          <a:p>
            <a:r>
              <a:rPr lang="en-US"/>
              <a:t>March 2014</a:t>
            </a:r>
          </a:p>
        </p:txBody>
      </p:sp>
      <p:sp>
        <p:nvSpPr>
          <p:cNvPr id="37" name="TextBox 36">
            <a:extLst>
              <a:ext uri="{FF2B5EF4-FFF2-40B4-BE49-F238E27FC236}">
                <a16:creationId xmlns:a16="http://schemas.microsoft.com/office/drawing/2014/main" id="{27BE216B-5A85-978B-099A-B179DA97EAB1}"/>
              </a:ext>
            </a:extLst>
          </p:cNvPr>
          <p:cNvSpPr txBox="1"/>
          <p:nvPr/>
        </p:nvSpPr>
        <p:spPr>
          <a:xfrm>
            <a:off x="1178987" y="974375"/>
            <a:ext cx="2816649" cy="1200329"/>
          </a:xfrm>
          <a:prstGeom prst="rect">
            <a:avLst/>
          </a:prstGeom>
          <a:noFill/>
        </p:spPr>
        <p:txBody>
          <a:bodyPr wrap="square" rtlCol="0">
            <a:spAutoFit/>
          </a:bodyPr>
          <a:lstStyle/>
          <a:p>
            <a:r>
              <a:rPr lang="fr-FR" sz="1200">
                <a:latin typeface="Arial" panose="020B0604020202020204" pitchFamily="34" charset="0"/>
                <a:cs typeface="Arial" panose="020B0604020202020204" pitchFamily="34" charset="0"/>
              </a:rPr>
              <a:t>Le comité exécutif de Gavi a demandé d’explorer les options permettant d’accélérer la disponibilité du vaccin homologué contre la MVE et de mettre au point un mécanisme d’approvisionnement rapide</a:t>
            </a:r>
            <a:endParaRPr lang="en-US" sz="120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386FF0B-F3C6-A105-E5CC-3ACC5CFC18F5}"/>
              </a:ext>
            </a:extLst>
          </p:cNvPr>
          <p:cNvSpPr txBox="1"/>
          <p:nvPr/>
        </p:nvSpPr>
        <p:spPr>
          <a:xfrm>
            <a:off x="4370710" y="2868610"/>
            <a:ext cx="1313795" cy="369332"/>
          </a:xfrm>
          <a:prstGeom prst="rect">
            <a:avLst/>
          </a:prstGeom>
          <a:solidFill>
            <a:schemeClr val="tx2">
              <a:lumMod val="60000"/>
              <a:lumOff val="40000"/>
            </a:schemeClr>
          </a:solidFill>
        </p:spPr>
        <p:txBody>
          <a:bodyPr wrap="square" rtlCol="0">
            <a:spAutoFit/>
          </a:bodyPr>
          <a:lstStyle/>
          <a:p>
            <a:r>
              <a:rPr lang="en-US"/>
              <a:t>Dec 2014</a:t>
            </a:r>
          </a:p>
        </p:txBody>
      </p:sp>
      <p:sp>
        <p:nvSpPr>
          <p:cNvPr id="40" name="TextBox 39">
            <a:extLst>
              <a:ext uri="{FF2B5EF4-FFF2-40B4-BE49-F238E27FC236}">
                <a16:creationId xmlns:a16="http://schemas.microsoft.com/office/drawing/2014/main" id="{34E448B5-3BA5-4E52-2C6B-85B7905907A7}"/>
              </a:ext>
            </a:extLst>
          </p:cNvPr>
          <p:cNvSpPr txBox="1"/>
          <p:nvPr/>
        </p:nvSpPr>
        <p:spPr>
          <a:xfrm>
            <a:off x="4384869" y="963307"/>
            <a:ext cx="3440681" cy="1384995"/>
          </a:xfrm>
          <a:prstGeom prst="rect">
            <a:avLst/>
          </a:prstGeom>
          <a:noFill/>
        </p:spPr>
        <p:txBody>
          <a:bodyPr wrap="square" lIns="91440" tIns="45720" rIns="91440" bIns="45720" rtlCol="0" anchor="t">
            <a:spAutoFit/>
          </a:bodyPr>
          <a:lstStyle/>
          <a:p>
            <a:r>
              <a:rPr lang="fr-FR" sz="1200">
                <a:latin typeface="Arial"/>
                <a:cs typeface="Arial"/>
              </a:rPr>
              <a:t>Le conseil d’administration de Gavi a approuvé 390 millions de dollars: pour l’achat de vaccins (300 dollars), les coûts opérationnels (45 dollars) pour la livraison de vaccins et la reconstruction des systèmes de santé (45 dollars) dans les pays touchés (Sierra Leone, Libéria et Guinée)</a:t>
            </a:r>
            <a:endParaRPr lang="en-US" sz="1200">
              <a:latin typeface="Arial"/>
              <a:cs typeface="Arial"/>
            </a:endParaRPr>
          </a:p>
        </p:txBody>
      </p:sp>
      <p:grpSp>
        <p:nvGrpSpPr>
          <p:cNvPr id="41" name="Group 40">
            <a:extLst>
              <a:ext uri="{FF2B5EF4-FFF2-40B4-BE49-F238E27FC236}">
                <a16:creationId xmlns:a16="http://schemas.microsoft.com/office/drawing/2014/main" id="{90F4FBE5-08F5-D716-DA32-2BEC197F5B56}"/>
              </a:ext>
            </a:extLst>
          </p:cNvPr>
          <p:cNvGrpSpPr/>
          <p:nvPr/>
        </p:nvGrpSpPr>
        <p:grpSpPr>
          <a:xfrm>
            <a:off x="5019247" y="2275633"/>
            <a:ext cx="201901" cy="972073"/>
            <a:chOff x="1172468" y="1786759"/>
            <a:chExt cx="261630" cy="1439917"/>
          </a:xfrm>
        </p:grpSpPr>
        <p:cxnSp>
          <p:nvCxnSpPr>
            <p:cNvPr id="42" name="Straight Connector 41">
              <a:extLst>
                <a:ext uri="{FF2B5EF4-FFF2-40B4-BE49-F238E27FC236}">
                  <a16:creationId xmlns:a16="http://schemas.microsoft.com/office/drawing/2014/main" id="{70B1DE96-DC7D-E98F-CBD3-D265BB44CFC2}"/>
                </a:ext>
              </a:extLst>
            </p:cNvPr>
            <p:cNvCxnSpPr/>
            <p:nvPr/>
          </p:nvCxnSpPr>
          <p:spPr>
            <a:xfrm flipV="1">
              <a:off x="1303283" y="2091559"/>
              <a:ext cx="0" cy="1135117"/>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7DB4659C-6D8D-0684-8D0B-4F30CC75C1F1}"/>
                </a:ext>
              </a:extLst>
            </p:cNvPr>
            <p:cNvSpPr/>
            <p:nvPr/>
          </p:nvSpPr>
          <p:spPr>
            <a:xfrm>
              <a:off x="1172468" y="1786759"/>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AF3A127-6CBE-A5E0-24C6-C9ECC0F4BE9E}"/>
              </a:ext>
            </a:extLst>
          </p:cNvPr>
          <p:cNvGrpSpPr/>
          <p:nvPr/>
        </p:nvGrpSpPr>
        <p:grpSpPr>
          <a:xfrm>
            <a:off x="5004975" y="3305506"/>
            <a:ext cx="261630" cy="1174990"/>
            <a:chOff x="380432" y="3226676"/>
            <a:chExt cx="261630" cy="1292854"/>
          </a:xfrm>
        </p:grpSpPr>
        <p:cxnSp>
          <p:nvCxnSpPr>
            <p:cNvPr id="45" name="Straight Connector 44">
              <a:extLst>
                <a:ext uri="{FF2B5EF4-FFF2-40B4-BE49-F238E27FC236}">
                  <a16:creationId xmlns:a16="http://schemas.microsoft.com/office/drawing/2014/main" id="{563E06E7-0C2F-F0E8-91F2-CEB574C774F5}"/>
                </a:ext>
              </a:extLst>
            </p:cNvPr>
            <p:cNvCxnSpPr/>
            <p:nvPr/>
          </p:nvCxnSpPr>
          <p:spPr>
            <a:xfrm>
              <a:off x="515937" y="3226676"/>
              <a:ext cx="0" cy="1019503"/>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6D3F25AB-084E-912F-5617-43E9AB63E44F}"/>
                </a:ext>
              </a:extLst>
            </p:cNvPr>
            <p:cNvSpPr/>
            <p:nvPr/>
          </p:nvSpPr>
          <p:spPr>
            <a:xfrm>
              <a:off x="380432" y="4246180"/>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37D17DF0-2DF9-B731-F2C1-FF49A9A022C0}"/>
              </a:ext>
            </a:extLst>
          </p:cNvPr>
          <p:cNvSpPr txBox="1"/>
          <p:nvPr/>
        </p:nvSpPr>
        <p:spPr>
          <a:xfrm>
            <a:off x="4231520" y="4402885"/>
            <a:ext cx="2164007" cy="1938992"/>
          </a:xfrm>
          <a:prstGeom prst="rect">
            <a:avLst/>
          </a:prstGeom>
          <a:noFill/>
        </p:spPr>
        <p:txBody>
          <a:bodyPr wrap="square" rtlCol="0">
            <a:spAutoFit/>
          </a:bodyPr>
          <a:lstStyle/>
          <a:p>
            <a:pPr marL="171450" indent="-171450">
              <a:buFont typeface="Arial" panose="020B0604020202020204" pitchFamily="34" charset="0"/>
              <a:buChar char="•"/>
            </a:pPr>
            <a:r>
              <a:rPr lang="fr-FR" sz="1200">
                <a:latin typeface="Arial" panose="020B0604020202020204" pitchFamily="34" charset="0"/>
                <a:ea typeface="Lato Light" charset="0"/>
                <a:cs typeface="Arial" panose="020B0604020202020204" pitchFamily="34" charset="0"/>
              </a:rPr>
              <a:t>L’UNICEF a lancé un appel à manifestation d’intérêt pour les fabricants de vaccins contre Ebola et un éventuel accord APC, comprenant un prépaiement de 5 millions de dollars US avec échelle Merck et durée</a:t>
            </a:r>
            <a:endParaRPr lang="en-US" sz="1200" kern="1200">
              <a:latin typeface="Arial" panose="020B0604020202020204" pitchFamily="34" charset="0"/>
              <a:ea typeface="Lato Light" charset="0"/>
              <a:cs typeface="Arial" panose="020B0604020202020204" pitchFamily="34" charset="0"/>
            </a:endParaRPr>
          </a:p>
        </p:txBody>
      </p:sp>
      <p:sp>
        <p:nvSpPr>
          <p:cNvPr id="48" name="TextBox 47">
            <a:extLst>
              <a:ext uri="{FF2B5EF4-FFF2-40B4-BE49-F238E27FC236}">
                <a16:creationId xmlns:a16="http://schemas.microsoft.com/office/drawing/2014/main" id="{0A2B457A-9E98-9D4B-CC9F-521F035D9CC3}"/>
              </a:ext>
            </a:extLst>
          </p:cNvPr>
          <p:cNvSpPr txBox="1"/>
          <p:nvPr/>
        </p:nvSpPr>
        <p:spPr>
          <a:xfrm>
            <a:off x="2837552" y="2867015"/>
            <a:ext cx="1534331" cy="369332"/>
          </a:xfrm>
          <a:prstGeom prst="rect">
            <a:avLst/>
          </a:prstGeom>
          <a:solidFill>
            <a:schemeClr val="tx2">
              <a:lumMod val="60000"/>
              <a:lumOff val="40000"/>
            </a:schemeClr>
          </a:solidFill>
        </p:spPr>
        <p:txBody>
          <a:bodyPr wrap="square" rtlCol="0">
            <a:spAutoFit/>
          </a:bodyPr>
          <a:lstStyle/>
          <a:p>
            <a:r>
              <a:rPr lang="en-US"/>
              <a:t>Sept 2014</a:t>
            </a:r>
          </a:p>
        </p:txBody>
      </p:sp>
      <p:grpSp>
        <p:nvGrpSpPr>
          <p:cNvPr id="49" name="Group 48">
            <a:extLst>
              <a:ext uri="{FF2B5EF4-FFF2-40B4-BE49-F238E27FC236}">
                <a16:creationId xmlns:a16="http://schemas.microsoft.com/office/drawing/2014/main" id="{19D63FFB-4DAC-B5C5-1226-4592EDDC19E2}"/>
              </a:ext>
            </a:extLst>
          </p:cNvPr>
          <p:cNvGrpSpPr/>
          <p:nvPr/>
        </p:nvGrpSpPr>
        <p:grpSpPr>
          <a:xfrm>
            <a:off x="7135032" y="3309048"/>
            <a:ext cx="261630" cy="1292854"/>
            <a:chOff x="380432" y="3226676"/>
            <a:chExt cx="261630" cy="1292854"/>
          </a:xfrm>
        </p:grpSpPr>
        <p:cxnSp>
          <p:nvCxnSpPr>
            <p:cNvPr id="50" name="Straight Connector 49">
              <a:extLst>
                <a:ext uri="{FF2B5EF4-FFF2-40B4-BE49-F238E27FC236}">
                  <a16:creationId xmlns:a16="http://schemas.microsoft.com/office/drawing/2014/main" id="{40A8DA4A-6213-29A2-10FA-1A71166D20D0}"/>
                </a:ext>
              </a:extLst>
            </p:cNvPr>
            <p:cNvCxnSpPr/>
            <p:nvPr/>
          </p:nvCxnSpPr>
          <p:spPr>
            <a:xfrm>
              <a:off x="515937" y="3226676"/>
              <a:ext cx="0" cy="1019503"/>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Oval 50">
              <a:extLst>
                <a:ext uri="{FF2B5EF4-FFF2-40B4-BE49-F238E27FC236}">
                  <a16:creationId xmlns:a16="http://schemas.microsoft.com/office/drawing/2014/main" id="{7CA877C9-DD1B-663F-C3EA-1158AF761D27}"/>
                </a:ext>
              </a:extLst>
            </p:cNvPr>
            <p:cNvSpPr/>
            <p:nvPr/>
          </p:nvSpPr>
          <p:spPr>
            <a:xfrm>
              <a:off x="380432" y="4246180"/>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0298535F-8BC4-FB44-1CFA-03E21FC32F93}"/>
              </a:ext>
            </a:extLst>
          </p:cNvPr>
          <p:cNvSpPr txBox="1"/>
          <p:nvPr/>
        </p:nvSpPr>
        <p:spPr>
          <a:xfrm>
            <a:off x="6514907" y="4601902"/>
            <a:ext cx="2164007" cy="1200329"/>
          </a:xfrm>
          <a:prstGeom prst="rect">
            <a:avLst/>
          </a:prstGeom>
          <a:noFill/>
        </p:spPr>
        <p:txBody>
          <a:bodyPr wrap="square" rtlCol="0">
            <a:spAutoFit/>
          </a:bodyPr>
          <a:lstStyle/>
          <a:p>
            <a:pPr marL="171450" indent="-171450">
              <a:buFont typeface="Arial" panose="020B0604020202020204" pitchFamily="34" charset="0"/>
              <a:buChar char="•"/>
            </a:pPr>
            <a:r>
              <a:rPr lang="fr-FR" sz="1200">
                <a:latin typeface="Arial" panose="020B0604020202020204" pitchFamily="34" charset="0"/>
                <a:ea typeface="Lato Light" charset="0"/>
                <a:cs typeface="Arial" panose="020B0604020202020204" pitchFamily="34" charset="0"/>
              </a:rPr>
              <a:t>Le déclin brutal de l’épidémie en Afrique de l’Ouest en 2015 a empêché Merck d’obtenir l’autorisation dans les délais convenus</a:t>
            </a:r>
            <a:endParaRPr lang="en-US" sz="1200" kern="1200">
              <a:latin typeface="Arial" panose="020B0604020202020204" pitchFamily="34" charset="0"/>
              <a:ea typeface="Lato Light" charset="0"/>
              <a:cs typeface="Arial" panose="020B0604020202020204" pitchFamily="34" charset="0"/>
            </a:endParaRPr>
          </a:p>
        </p:txBody>
      </p:sp>
      <p:sp>
        <p:nvSpPr>
          <p:cNvPr id="53" name="TextBox 52">
            <a:extLst>
              <a:ext uri="{FF2B5EF4-FFF2-40B4-BE49-F238E27FC236}">
                <a16:creationId xmlns:a16="http://schemas.microsoft.com/office/drawing/2014/main" id="{41C9BBDC-F704-AD57-974B-180B982B7735}"/>
              </a:ext>
            </a:extLst>
          </p:cNvPr>
          <p:cNvSpPr txBox="1"/>
          <p:nvPr/>
        </p:nvSpPr>
        <p:spPr>
          <a:xfrm>
            <a:off x="5681679" y="2867015"/>
            <a:ext cx="2685757" cy="374464"/>
          </a:xfrm>
          <a:prstGeom prst="rect">
            <a:avLst/>
          </a:prstGeom>
          <a:solidFill>
            <a:schemeClr val="tx2">
              <a:lumMod val="60000"/>
              <a:lumOff val="40000"/>
            </a:schemeClr>
          </a:solidFill>
        </p:spPr>
        <p:txBody>
          <a:bodyPr wrap="square" rtlCol="0">
            <a:spAutoFit/>
          </a:bodyPr>
          <a:lstStyle/>
          <a:p>
            <a:pPr algn="ctr"/>
            <a:r>
              <a:rPr lang="en-US"/>
              <a:t>2015-2016       </a:t>
            </a:r>
          </a:p>
        </p:txBody>
      </p:sp>
      <p:sp>
        <p:nvSpPr>
          <p:cNvPr id="54" name="TextBox 53">
            <a:extLst>
              <a:ext uri="{FF2B5EF4-FFF2-40B4-BE49-F238E27FC236}">
                <a16:creationId xmlns:a16="http://schemas.microsoft.com/office/drawing/2014/main" id="{FAF88417-7BEC-F8D1-5B03-0DAF78A438E4}"/>
              </a:ext>
            </a:extLst>
          </p:cNvPr>
          <p:cNvSpPr txBox="1"/>
          <p:nvPr/>
        </p:nvSpPr>
        <p:spPr>
          <a:xfrm>
            <a:off x="7614995" y="976135"/>
            <a:ext cx="3440681" cy="1015663"/>
          </a:xfrm>
          <a:prstGeom prst="rect">
            <a:avLst/>
          </a:prstGeom>
          <a:noFill/>
        </p:spPr>
        <p:txBody>
          <a:bodyPr wrap="square" rtlCol="0">
            <a:spAutoFit/>
          </a:bodyPr>
          <a:lstStyle/>
          <a:p>
            <a:r>
              <a:rPr lang="fr-FR" sz="1200">
                <a:latin typeface="Arial" panose="020B0604020202020204" pitchFamily="34" charset="0"/>
                <a:cs typeface="Arial" panose="020B0604020202020204" pitchFamily="34" charset="0"/>
              </a:rPr>
              <a:t>Les données provisoires sur l’efficacité de l’essai de phase III du vaccin candidat </a:t>
            </a:r>
            <a:r>
              <a:rPr lang="fr-FR" sz="1200" err="1">
                <a:latin typeface="Arial" panose="020B0604020202020204" pitchFamily="34" charset="0"/>
                <a:cs typeface="Arial" panose="020B0604020202020204" pitchFamily="34" charset="0"/>
              </a:rPr>
              <a:t>rVSVZEBOV</a:t>
            </a:r>
            <a:r>
              <a:rPr lang="fr-FR" sz="1200">
                <a:latin typeface="Arial" panose="020B0604020202020204" pitchFamily="34" charset="0"/>
                <a:cs typeface="Arial" panose="020B0604020202020204" pitchFamily="34" charset="0"/>
              </a:rPr>
              <a:t> ont été publiées, révélant un niveau élevé d’efficacité et aucun problème d’innocuité</a:t>
            </a:r>
            <a:endParaRPr lang="en-US" sz="120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5DB02398-ACB7-33FD-95DE-82B802D617F2}"/>
              </a:ext>
            </a:extLst>
          </p:cNvPr>
          <p:cNvSpPr txBox="1"/>
          <p:nvPr/>
        </p:nvSpPr>
        <p:spPr>
          <a:xfrm>
            <a:off x="7673899" y="2859541"/>
            <a:ext cx="1247187" cy="369332"/>
          </a:xfrm>
          <a:prstGeom prst="rect">
            <a:avLst/>
          </a:prstGeom>
          <a:solidFill>
            <a:schemeClr val="tx2">
              <a:lumMod val="60000"/>
              <a:lumOff val="40000"/>
            </a:schemeClr>
          </a:solidFill>
        </p:spPr>
        <p:txBody>
          <a:bodyPr wrap="square" rtlCol="0">
            <a:spAutoFit/>
          </a:bodyPr>
          <a:lstStyle/>
          <a:p>
            <a:r>
              <a:rPr lang="en-US"/>
              <a:t>2015-2016      </a:t>
            </a:r>
          </a:p>
        </p:txBody>
      </p:sp>
      <p:sp>
        <p:nvSpPr>
          <p:cNvPr id="57" name="TextBox 56">
            <a:extLst>
              <a:ext uri="{FF2B5EF4-FFF2-40B4-BE49-F238E27FC236}">
                <a16:creationId xmlns:a16="http://schemas.microsoft.com/office/drawing/2014/main" id="{37CADA8D-14A3-E359-DE02-634DA4BA2CB4}"/>
              </a:ext>
            </a:extLst>
          </p:cNvPr>
          <p:cNvSpPr txBox="1"/>
          <p:nvPr/>
        </p:nvSpPr>
        <p:spPr>
          <a:xfrm>
            <a:off x="8921462" y="2863090"/>
            <a:ext cx="1247187" cy="369332"/>
          </a:xfrm>
          <a:prstGeom prst="rect">
            <a:avLst/>
          </a:prstGeom>
          <a:solidFill>
            <a:schemeClr val="tx2">
              <a:lumMod val="60000"/>
              <a:lumOff val="40000"/>
            </a:schemeClr>
          </a:solidFill>
        </p:spPr>
        <p:txBody>
          <a:bodyPr wrap="square" rtlCol="0">
            <a:spAutoFit/>
          </a:bodyPr>
          <a:lstStyle/>
          <a:p>
            <a:r>
              <a:rPr lang="en-US"/>
              <a:t>2018-2019     </a:t>
            </a:r>
          </a:p>
        </p:txBody>
      </p:sp>
      <p:grpSp>
        <p:nvGrpSpPr>
          <p:cNvPr id="58" name="Group 57">
            <a:extLst>
              <a:ext uri="{FF2B5EF4-FFF2-40B4-BE49-F238E27FC236}">
                <a16:creationId xmlns:a16="http://schemas.microsoft.com/office/drawing/2014/main" id="{7E8B0F1D-1E95-EF6E-46AD-EC9AA4F3DCC1}"/>
              </a:ext>
            </a:extLst>
          </p:cNvPr>
          <p:cNvGrpSpPr/>
          <p:nvPr/>
        </p:nvGrpSpPr>
        <p:grpSpPr>
          <a:xfrm>
            <a:off x="9073706" y="3259424"/>
            <a:ext cx="261630" cy="1292854"/>
            <a:chOff x="380432" y="3226676"/>
            <a:chExt cx="261630" cy="1292854"/>
          </a:xfrm>
        </p:grpSpPr>
        <p:cxnSp>
          <p:nvCxnSpPr>
            <p:cNvPr id="59" name="Straight Connector 58">
              <a:extLst>
                <a:ext uri="{FF2B5EF4-FFF2-40B4-BE49-F238E27FC236}">
                  <a16:creationId xmlns:a16="http://schemas.microsoft.com/office/drawing/2014/main" id="{FE253BB9-6DD7-1D91-9BF8-9BCF6A7F3EBD}"/>
                </a:ext>
              </a:extLst>
            </p:cNvPr>
            <p:cNvCxnSpPr/>
            <p:nvPr/>
          </p:nvCxnSpPr>
          <p:spPr>
            <a:xfrm>
              <a:off x="515937" y="3226676"/>
              <a:ext cx="0" cy="1019503"/>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Oval 59">
              <a:extLst>
                <a:ext uri="{FF2B5EF4-FFF2-40B4-BE49-F238E27FC236}">
                  <a16:creationId xmlns:a16="http://schemas.microsoft.com/office/drawing/2014/main" id="{2910F37D-4824-3493-6E5D-1376C10F7199}"/>
                </a:ext>
              </a:extLst>
            </p:cNvPr>
            <p:cNvSpPr/>
            <p:nvPr/>
          </p:nvSpPr>
          <p:spPr>
            <a:xfrm>
              <a:off x="380432" y="4246180"/>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7666F541-EB8C-3CD1-90AE-A4AB45C51693}"/>
              </a:ext>
            </a:extLst>
          </p:cNvPr>
          <p:cNvSpPr txBox="1"/>
          <p:nvPr/>
        </p:nvSpPr>
        <p:spPr>
          <a:xfrm>
            <a:off x="8486082" y="4522668"/>
            <a:ext cx="2164007" cy="212365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r-FR" sz="1200">
                <a:latin typeface="Arial"/>
                <a:ea typeface="Lato Light"/>
                <a:cs typeface="Arial"/>
              </a:rPr>
              <a:t>Flambée épidémique de MVE en RDC en 2018
Utilisation compassionnelle du vaccin pendant l’épidémie en RDC
La PQ des vaccins et l’approbation du conseil d’administration de Gavi ont conduit à la création du stock de vaccins</a:t>
            </a:r>
            <a:endParaRPr lang="en-US" sz="1200" kern="1200">
              <a:latin typeface="Arial"/>
              <a:ea typeface="Lato Light"/>
              <a:cs typeface="Arial"/>
            </a:endParaRPr>
          </a:p>
        </p:txBody>
      </p:sp>
      <p:grpSp>
        <p:nvGrpSpPr>
          <p:cNvPr id="62" name="Group 61">
            <a:extLst>
              <a:ext uri="{FF2B5EF4-FFF2-40B4-BE49-F238E27FC236}">
                <a16:creationId xmlns:a16="http://schemas.microsoft.com/office/drawing/2014/main" id="{C4CFAA4C-32E4-4D75-C0E0-2BB92184E28F}"/>
              </a:ext>
            </a:extLst>
          </p:cNvPr>
          <p:cNvGrpSpPr/>
          <p:nvPr/>
        </p:nvGrpSpPr>
        <p:grpSpPr>
          <a:xfrm>
            <a:off x="10463029" y="2096819"/>
            <a:ext cx="224040" cy="968776"/>
            <a:chOff x="1233608" y="1786759"/>
            <a:chExt cx="148101" cy="1439917"/>
          </a:xfrm>
        </p:grpSpPr>
        <p:cxnSp>
          <p:nvCxnSpPr>
            <p:cNvPr id="63" name="Straight Connector 62">
              <a:extLst>
                <a:ext uri="{FF2B5EF4-FFF2-40B4-BE49-F238E27FC236}">
                  <a16:creationId xmlns:a16="http://schemas.microsoft.com/office/drawing/2014/main" id="{17BA3F95-9BBC-5763-0FAA-7737CAE75D59}"/>
                </a:ext>
              </a:extLst>
            </p:cNvPr>
            <p:cNvCxnSpPr/>
            <p:nvPr/>
          </p:nvCxnSpPr>
          <p:spPr>
            <a:xfrm flipV="1">
              <a:off x="1303283" y="2091559"/>
              <a:ext cx="0" cy="1135117"/>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4" name="Oval 63">
              <a:extLst>
                <a:ext uri="{FF2B5EF4-FFF2-40B4-BE49-F238E27FC236}">
                  <a16:creationId xmlns:a16="http://schemas.microsoft.com/office/drawing/2014/main" id="{031350C4-DA4A-CE25-F504-1C1D26F56D48}"/>
                </a:ext>
              </a:extLst>
            </p:cNvPr>
            <p:cNvSpPr/>
            <p:nvPr/>
          </p:nvSpPr>
          <p:spPr>
            <a:xfrm>
              <a:off x="1233608" y="1786759"/>
              <a:ext cx="148101" cy="28520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C3F51004-1B16-1938-A295-D863CD4D1F98}"/>
              </a:ext>
            </a:extLst>
          </p:cNvPr>
          <p:cNvSpPr txBox="1"/>
          <p:nvPr/>
        </p:nvSpPr>
        <p:spPr>
          <a:xfrm>
            <a:off x="8921086" y="1743323"/>
            <a:ext cx="3440681" cy="461665"/>
          </a:xfrm>
          <a:prstGeom prst="rect">
            <a:avLst/>
          </a:prstGeom>
          <a:noFill/>
        </p:spPr>
        <p:txBody>
          <a:bodyPr wrap="square" rtlCol="0">
            <a:spAutoFit/>
          </a:bodyPr>
          <a:lstStyle/>
          <a:p>
            <a:r>
              <a:rPr lang="fr-FR" sz="1200">
                <a:latin typeface="Arial" panose="020B0604020202020204" pitchFamily="34" charset="0"/>
                <a:cs typeface="Arial" panose="020B0604020202020204" pitchFamily="34" charset="0"/>
              </a:rPr>
              <a:t>Le SAGE a recommandé d’avoir un stock de 500 000 vaccins</a:t>
            </a:r>
            <a:endParaRPr lang="en-US" sz="120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B2B745AA-DA3B-AEF1-D23C-2BE195A17586}"/>
              </a:ext>
            </a:extLst>
          </p:cNvPr>
          <p:cNvSpPr txBox="1"/>
          <p:nvPr/>
        </p:nvSpPr>
        <p:spPr>
          <a:xfrm>
            <a:off x="10158385" y="2868371"/>
            <a:ext cx="1366858" cy="369332"/>
          </a:xfrm>
          <a:prstGeom prst="rect">
            <a:avLst/>
          </a:prstGeom>
          <a:solidFill>
            <a:schemeClr val="tx2">
              <a:lumMod val="60000"/>
              <a:lumOff val="40000"/>
            </a:schemeClr>
          </a:solidFill>
        </p:spPr>
        <p:txBody>
          <a:bodyPr wrap="square" rtlCol="0">
            <a:spAutoFit/>
          </a:bodyPr>
          <a:lstStyle/>
          <a:p>
            <a:r>
              <a:rPr lang="en-US"/>
              <a:t>2020-2023     </a:t>
            </a:r>
          </a:p>
        </p:txBody>
      </p:sp>
      <p:grpSp>
        <p:nvGrpSpPr>
          <p:cNvPr id="67" name="Group 66">
            <a:extLst>
              <a:ext uri="{FF2B5EF4-FFF2-40B4-BE49-F238E27FC236}">
                <a16:creationId xmlns:a16="http://schemas.microsoft.com/office/drawing/2014/main" id="{DE50FA6C-A09F-DE02-23BB-78D6FE643015}"/>
              </a:ext>
            </a:extLst>
          </p:cNvPr>
          <p:cNvGrpSpPr/>
          <p:nvPr/>
        </p:nvGrpSpPr>
        <p:grpSpPr>
          <a:xfrm>
            <a:off x="10852893" y="3252329"/>
            <a:ext cx="261630" cy="1292854"/>
            <a:chOff x="380432" y="3226676"/>
            <a:chExt cx="261630" cy="1292854"/>
          </a:xfrm>
        </p:grpSpPr>
        <p:cxnSp>
          <p:nvCxnSpPr>
            <p:cNvPr id="68" name="Straight Connector 67">
              <a:extLst>
                <a:ext uri="{FF2B5EF4-FFF2-40B4-BE49-F238E27FC236}">
                  <a16:creationId xmlns:a16="http://schemas.microsoft.com/office/drawing/2014/main" id="{B5DDAD7E-41A3-A85B-F333-8B0B844C904B}"/>
                </a:ext>
              </a:extLst>
            </p:cNvPr>
            <p:cNvCxnSpPr/>
            <p:nvPr/>
          </p:nvCxnSpPr>
          <p:spPr>
            <a:xfrm>
              <a:off x="515937" y="3226676"/>
              <a:ext cx="0" cy="1019503"/>
            </a:xfrm>
            <a:prstGeom prst="line">
              <a:avLst/>
            </a:prstGeom>
            <a:ln w="19050" cap="flat" cmpd="sng" algn="ctr">
              <a:solidFill>
                <a:schemeClr val="tx2">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Oval 68">
              <a:extLst>
                <a:ext uri="{FF2B5EF4-FFF2-40B4-BE49-F238E27FC236}">
                  <a16:creationId xmlns:a16="http://schemas.microsoft.com/office/drawing/2014/main" id="{2364CEC6-6605-A3AE-A287-B1C31BA3C0B4}"/>
                </a:ext>
              </a:extLst>
            </p:cNvPr>
            <p:cNvSpPr/>
            <p:nvPr/>
          </p:nvSpPr>
          <p:spPr>
            <a:xfrm>
              <a:off x="380432" y="4246180"/>
              <a:ext cx="261630" cy="27335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BF0BA2A4-1726-B913-2CFA-950FB2287380}"/>
              </a:ext>
            </a:extLst>
          </p:cNvPr>
          <p:cNvSpPr txBox="1"/>
          <p:nvPr/>
        </p:nvSpPr>
        <p:spPr>
          <a:xfrm>
            <a:off x="10350328" y="4526213"/>
            <a:ext cx="1922900" cy="1938992"/>
          </a:xfrm>
          <a:prstGeom prst="rect">
            <a:avLst/>
          </a:prstGeom>
          <a:noFill/>
        </p:spPr>
        <p:txBody>
          <a:bodyPr wrap="square" rtlCol="0">
            <a:spAutoFit/>
          </a:bodyPr>
          <a:lstStyle/>
          <a:p>
            <a:pPr marL="171450" indent="-171450">
              <a:buFont typeface="Arial" panose="020B0604020202020204" pitchFamily="34" charset="0"/>
              <a:buChar char="•"/>
            </a:pPr>
            <a:r>
              <a:rPr lang="fr-FR" sz="1200">
                <a:latin typeface="Arial" panose="020B0604020202020204" pitchFamily="34" charset="0"/>
                <a:ea typeface="Lato Light" charset="0"/>
                <a:cs typeface="Arial" panose="020B0604020202020204" pitchFamily="34" charset="0"/>
              </a:rPr>
              <a:t>De 2021 à 2023, l’ICG a délivré 10 approbations pour l’utilisation du vaccin contre la MVE dans plusieurs pays, principalement en RDC (5/10)
Le vaccin a été enregistré dans 4 pays</a:t>
            </a:r>
            <a:endParaRPr lang="en-US" sz="1200" kern="1200">
              <a:latin typeface="Arial" panose="020B0604020202020204" pitchFamily="34" charset="0"/>
              <a:ea typeface="Lato Light" charset="0"/>
              <a:cs typeface="Arial" panose="020B0604020202020204" pitchFamily="34" charset="0"/>
            </a:endParaRPr>
          </a:p>
        </p:txBody>
      </p:sp>
    </p:spTree>
    <p:extLst>
      <p:ext uri="{BB962C8B-B14F-4D97-AF65-F5344CB8AC3E}">
        <p14:creationId xmlns:p14="http://schemas.microsoft.com/office/powerpoint/2010/main" val="238082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6693-513A-9F5D-8C74-EF1519282DCB}"/>
              </a:ext>
            </a:extLst>
          </p:cNvPr>
          <p:cNvSpPr>
            <a:spLocks noGrp="1"/>
          </p:cNvSpPr>
          <p:nvPr>
            <p:ph type="title"/>
          </p:nvPr>
        </p:nvSpPr>
        <p:spPr>
          <a:xfrm>
            <a:off x="521719" y="368299"/>
            <a:ext cx="11154344" cy="1462287"/>
          </a:xfrm>
        </p:spPr>
        <p:txBody>
          <a:bodyPr>
            <a:noAutofit/>
          </a:bodyPr>
          <a:lstStyle/>
          <a:p>
            <a:r>
              <a:rPr lang="fr-FR" sz="1800"/>
              <a:t>Soutien de Gavi pour la riposte à l’épidémie d’Ebola </a:t>
            </a:r>
            <a:r>
              <a:rPr lang="fr-FR" sz="1800" b="0"/>
              <a:t>: comme pour de nombreuses autres maladies présentant un potentiel d’épidémie, Gavi soutient les stocks de vaccins contre Ebola pour les interventions d’urgence et fournit un soutien financier </a:t>
            </a:r>
            <a:r>
              <a:rPr lang="fr-FR" sz="1800"/>
              <a:t>pour la mise en œuvre dans les pays</a:t>
            </a:r>
            <a:endParaRPr lang="en-US" sz="1800" b="0"/>
          </a:p>
        </p:txBody>
      </p:sp>
      <p:sp>
        <p:nvSpPr>
          <p:cNvPr id="3" name="Slide Number Placeholder 2">
            <a:extLst>
              <a:ext uri="{FF2B5EF4-FFF2-40B4-BE49-F238E27FC236}">
                <a16:creationId xmlns:a16="http://schemas.microsoft.com/office/drawing/2014/main" id="{93B81637-72D2-BB4B-6355-556E6B0DF05A}"/>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4</a:t>
            </a:fld>
            <a:endParaRPr lang="en-GB">
              <a:solidFill>
                <a:schemeClr val="tx1">
                  <a:lumMod val="50000"/>
                  <a:lumOff val="50000"/>
                </a:schemeClr>
              </a:solidFill>
            </a:endParaRPr>
          </a:p>
        </p:txBody>
      </p:sp>
      <p:sp>
        <p:nvSpPr>
          <p:cNvPr id="6" name="Freeform 8">
            <a:extLst>
              <a:ext uri="{FF2B5EF4-FFF2-40B4-BE49-F238E27FC236}">
                <a16:creationId xmlns:a16="http://schemas.microsoft.com/office/drawing/2014/main" id="{8FC53196-8515-AFA6-0121-F376C6F34588}"/>
              </a:ext>
            </a:extLst>
          </p:cNvPr>
          <p:cNvSpPr>
            <a:spLocks noChangeAspect="1"/>
          </p:cNvSpPr>
          <p:nvPr/>
        </p:nvSpPr>
        <p:spPr bwMode="auto">
          <a:xfrm>
            <a:off x="4394827" y="2030932"/>
            <a:ext cx="1526855" cy="2264103"/>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5C63795F-F273-6833-B347-200FA6C3F733}"/>
              </a:ext>
            </a:extLst>
          </p:cNvPr>
          <p:cNvSpPr>
            <a:spLocks noChangeAspect="1"/>
          </p:cNvSpPr>
          <p:nvPr/>
        </p:nvSpPr>
        <p:spPr bwMode="auto">
          <a:xfrm>
            <a:off x="2539980" y="2013156"/>
            <a:ext cx="1526855" cy="2264103"/>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1A4B2ED5-5A5B-7C3E-45A3-16FB6BA8802D}"/>
              </a:ext>
            </a:extLst>
          </p:cNvPr>
          <p:cNvSpPr>
            <a:spLocks noChangeAspect="1"/>
          </p:cNvSpPr>
          <p:nvPr/>
        </p:nvSpPr>
        <p:spPr bwMode="auto">
          <a:xfrm>
            <a:off x="8709035" y="2007557"/>
            <a:ext cx="1526855" cy="2264103"/>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CDFD8F45-CEC3-22CC-988B-C2B0827C4D43}"/>
              </a:ext>
            </a:extLst>
          </p:cNvPr>
          <p:cNvSpPr>
            <a:spLocks noChangeAspect="1"/>
          </p:cNvSpPr>
          <p:nvPr/>
        </p:nvSpPr>
        <p:spPr bwMode="auto">
          <a:xfrm>
            <a:off x="647096" y="2023093"/>
            <a:ext cx="1526855" cy="2264103"/>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49F763B-EB3D-E72E-EA2B-6A45D4544BB3}"/>
              </a:ext>
            </a:extLst>
          </p:cNvPr>
          <p:cNvSpPr txBox="1"/>
          <p:nvPr/>
        </p:nvSpPr>
        <p:spPr>
          <a:xfrm>
            <a:off x="4681455" y="3124692"/>
            <a:ext cx="1444481" cy="646331"/>
          </a:xfrm>
          <a:prstGeom prst="rect">
            <a:avLst/>
          </a:prstGeom>
          <a:noFill/>
        </p:spPr>
        <p:txBody>
          <a:bodyPr wrap="square" rtlCol="0">
            <a:spAutoFit/>
          </a:bodyPr>
          <a:lstStyle/>
          <a:p>
            <a:r>
              <a:rPr lang="en-US" err="1">
                <a:solidFill>
                  <a:schemeClr val="bg1"/>
                </a:solidFill>
              </a:rPr>
              <a:t>Choléra</a:t>
            </a:r>
            <a:r>
              <a:rPr lang="en-US">
                <a:solidFill>
                  <a:schemeClr val="bg1"/>
                </a:solidFill>
              </a:rPr>
              <a:t> </a:t>
            </a:r>
            <a:r>
              <a:rPr lang="en-US" baseline="30000">
                <a:solidFill>
                  <a:schemeClr val="bg1"/>
                </a:solidFill>
              </a:rPr>
              <a:t>   </a:t>
            </a:r>
            <a:r>
              <a:rPr lang="en-US">
                <a:solidFill>
                  <a:schemeClr val="bg1"/>
                </a:solidFill>
              </a:rPr>
              <a:t>~5M</a:t>
            </a:r>
            <a:endParaRPr lang="en-US" baseline="30000">
              <a:solidFill>
                <a:schemeClr val="bg1"/>
              </a:solidFill>
            </a:endParaRPr>
          </a:p>
        </p:txBody>
      </p:sp>
      <p:sp>
        <p:nvSpPr>
          <p:cNvPr id="12" name="TextBox 11">
            <a:extLst>
              <a:ext uri="{FF2B5EF4-FFF2-40B4-BE49-F238E27FC236}">
                <a16:creationId xmlns:a16="http://schemas.microsoft.com/office/drawing/2014/main" id="{357D4D96-60C0-B590-9B68-22AAF4D263C6}"/>
              </a:ext>
            </a:extLst>
          </p:cNvPr>
          <p:cNvSpPr txBox="1"/>
          <p:nvPr/>
        </p:nvSpPr>
        <p:spPr>
          <a:xfrm>
            <a:off x="804728" y="3073842"/>
            <a:ext cx="1494472" cy="646331"/>
          </a:xfrm>
          <a:prstGeom prst="rect">
            <a:avLst/>
          </a:prstGeom>
          <a:noFill/>
        </p:spPr>
        <p:txBody>
          <a:bodyPr wrap="square" rtlCol="0">
            <a:spAutoFit/>
          </a:bodyPr>
          <a:lstStyle/>
          <a:p>
            <a:r>
              <a:rPr lang="en-US" err="1">
                <a:solidFill>
                  <a:schemeClr val="bg1"/>
                </a:solidFill>
              </a:rPr>
              <a:t>Méningite</a:t>
            </a:r>
            <a:r>
              <a:rPr lang="en-US">
                <a:solidFill>
                  <a:schemeClr val="bg1"/>
                </a:solidFill>
              </a:rPr>
              <a:t>    ~4M</a:t>
            </a:r>
          </a:p>
        </p:txBody>
      </p:sp>
      <p:sp>
        <p:nvSpPr>
          <p:cNvPr id="13" name="TextBox 12">
            <a:extLst>
              <a:ext uri="{FF2B5EF4-FFF2-40B4-BE49-F238E27FC236}">
                <a16:creationId xmlns:a16="http://schemas.microsoft.com/office/drawing/2014/main" id="{75749449-0DCB-073B-C209-048701D9F1CB}"/>
              </a:ext>
            </a:extLst>
          </p:cNvPr>
          <p:cNvSpPr txBox="1"/>
          <p:nvPr/>
        </p:nvSpPr>
        <p:spPr>
          <a:xfrm>
            <a:off x="2572611" y="3145207"/>
            <a:ext cx="1444481" cy="646331"/>
          </a:xfrm>
          <a:prstGeom prst="rect">
            <a:avLst/>
          </a:prstGeom>
          <a:noFill/>
        </p:spPr>
        <p:txBody>
          <a:bodyPr wrap="square" rtlCol="0">
            <a:spAutoFit/>
          </a:bodyPr>
          <a:lstStyle/>
          <a:p>
            <a:pPr algn="ctr"/>
            <a:r>
              <a:rPr lang="en-US" err="1">
                <a:solidFill>
                  <a:schemeClr val="bg1"/>
                </a:solidFill>
              </a:rPr>
              <a:t>Fièvre</a:t>
            </a:r>
            <a:r>
              <a:rPr lang="en-US">
                <a:solidFill>
                  <a:schemeClr val="bg1"/>
                </a:solidFill>
              </a:rPr>
              <a:t> jaune~6M</a:t>
            </a:r>
          </a:p>
        </p:txBody>
      </p:sp>
      <p:sp>
        <p:nvSpPr>
          <p:cNvPr id="14" name="TextBox 13">
            <a:extLst>
              <a:ext uri="{FF2B5EF4-FFF2-40B4-BE49-F238E27FC236}">
                <a16:creationId xmlns:a16="http://schemas.microsoft.com/office/drawing/2014/main" id="{70A3341A-494D-B30E-08A9-63D09A5BD165}"/>
              </a:ext>
            </a:extLst>
          </p:cNvPr>
          <p:cNvSpPr txBox="1"/>
          <p:nvPr/>
        </p:nvSpPr>
        <p:spPr>
          <a:xfrm>
            <a:off x="9010593" y="3123924"/>
            <a:ext cx="1444481" cy="646331"/>
          </a:xfrm>
          <a:prstGeom prst="rect">
            <a:avLst/>
          </a:prstGeom>
          <a:noFill/>
        </p:spPr>
        <p:txBody>
          <a:bodyPr wrap="square" rtlCol="0">
            <a:spAutoFit/>
          </a:bodyPr>
          <a:lstStyle/>
          <a:p>
            <a:r>
              <a:rPr lang="en-US" err="1">
                <a:solidFill>
                  <a:schemeClr val="bg1"/>
                </a:solidFill>
              </a:rPr>
              <a:t>Rougeole</a:t>
            </a:r>
            <a:r>
              <a:rPr lang="en-US">
                <a:solidFill>
                  <a:schemeClr val="bg1"/>
                </a:solidFill>
              </a:rPr>
              <a:t> Rubella</a:t>
            </a:r>
          </a:p>
        </p:txBody>
      </p:sp>
      <p:grpSp>
        <p:nvGrpSpPr>
          <p:cNvPr id="15" name="Group 14">
            <a:extLst>
              <a:ext uri="{FF2B5EF4-FFF2-40B4-BE49-F238E27FC236}">
                <a16:creationId xmlns:a16="http://schemas.microsoft.com/office/drawing/2014/main" id="{984BCB2B-5693-42F6-D1DA-208DF4C94811}"/>
              </a:ext>
            </a:extLst>
          </p:cNvPr>
          <p:cNvGrpSpPr/>
          <p:nvPr/>
        </p:nvGrpSpPr>
        <p:grpSpPr>
          <a:xfrm>
            <a:off x="504000" y="1971533"/>
            <a:ext cx="10417042" cy="3476660"/>
            <a:chOff x="504000" y="1962150"/>
            <a:chExt cx="7402736" cy="2436011"/>
          </a:xfrm>
        </p:grpSpPr>
        <p:sp>
          <p:nvSpPr>
            <p:cNvPr id="16" name="Rectangle 15">
              <a:extLst>
                <a:ext uri="{FF2B5EF4-FFF2-40B4-BE49-F238E27FC236}">
                  <a16:creationId xmlns:a16="http://schemas.microsoft.com/office/drawing/2014/main" id="{2EA3974A-985E-8186-061C-AA085C644688}"/>
                </a:ext>
              </a:extLst>
            </p:cNvPr>
            <p:cNvSpPr/>
            <p:nvPr/>
          </p:nvSpPr>
          <p:spPr>
            <a:xfrm>
              <a:off x="504000" y="1962150"/>
              <a:ext cx="5337605" cy="2334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7098E0-D9EE-1C65-F8EE-8FABEF8D351D}"/>
                </a:ext>
              </a:extLst>
            </p:cNvPr>
            <p:cNvSpPr/>
            <p:nvPr/>
          </p:nvSpPr>
          <p:spPr>
            <a:xfrm>
              <a:off x="5841605" y="1963099"/>
              <a:ext cx="2065131" cy="2334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Image result for measles and rubella initiative logo">
              <a:extLst>
                <a:ext uri="{FF2B5EF4-FFF2-40B4-BE49-F238E27FC236}">
                  <a16:creationId xmlns:a16="http://schemas.microsoft.com/office/drawing/2014/main" id="{C48421E5-118A-7427-4399-FE2DBF59A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177" y="3710387"/>
              <a:ext cx="1801987" cy="4596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8DE6601-3508-EC09-4D41-B961E958A9B3}"/>
                </a:ext>
              </a:extLst>
            </p:cNvPr>
            <p:cNvSpPr txBox="1"/>
            <p:nvPr/>
          </p:nvSpPr>
          <p:spPr>
            <a:xfrm flipH="1">
              <a:off x="739693" y="3751830"/>
              <a:ext cx="4748936" cy="646331"/>
            </a:xfrm>
            <a:prstGeom prst="rect">
              <a:avLst/>
            </a:prstGeom>
            <a:noFill/>
          </p:spPr>
          <p:txBody>
            <a:bodyPr wrap="square" rtlCol="0">
              <a:spAutoFit/>
            </a:bodyPr>
            <a:lstStyle/>
            <a:p>
              <a:pPr algn="ctr"/>
              <a:r>
                <a:rPr lang="en-US">
                  <a:latin typeface="Arial Black" panose="020B0A04020102020204" pitchFamily="34" charset="0"/>
                </a:rPr>
                <a:t>International Coordinating Group (ICG) on Vaccine Provision</a:t>
              </a:r>
            </a:p>
          </p:txBody>
        </p:sp>
      </p:grpSp>
      <p:sp>
        <p:nvSpPr>
          <p:cNvPr id="21" name="Freeform 8">
            <a:extLst>
              <a:ext uri="{FF2B5EF4-FFF2-40B4-BE49-F238E27FC236}">
                <a16:creationId xmlns:a16="http://schemas.microsoft.com/office/drawing/2014/main" id="{CC0D6B31-6620-DC47-104B-4183DC124E34}"/>
              </a:ext>
            </a:extLst>
          </p:cNvPr>
          <p:cNvSpPr>
            <a:spLocks noChangeAspect="1"/>
          </p:cNvSpPr>
          <p:nvPr/>
        </p:nvSpPr>
        <p:spPr bwMode="auto">
          <a:xfrm>
            <a:off x="6193482" y="2025076"/>
            <a:ext cx="1526855" cy="2264103"/>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a:extLst>
              <a:ext uri="{FF2B5EF4-FFF2-40B4-BE49-F238E27FC236}">
                <a16:creationId xmlns:a16="http://schemas.microsoft.com/office/drawing/2014/main" id="{8488082D-D306-5998-83A6-954B0FDA607C}"/>
              </a:ext>
            </a:extLst>
          </p:cNvPr>
          <p:cNvSpPr txBox="1"/>
          <p:nvPr/>
        </p:nvSpPr>
        <p:spPr>
          <a:xfrm>
            <a:off x="6225865" y="3105834"/>
            <a:ext cx="1494472" cy="646331"/>
          </a:xfrm>
          <a:prstGeom prst="rect">
            <a:avLst/>
          </a:prstGeom>
          <a:noFill/>
        </p:spPr>
        <p:txBody>
          <a:bodyPr wrap="square" rtlCol="0">
            <a:spAutoFit/>
          </a:bodyPr>
          <a:lstStyle/>
          <a:p>
            <a:pPr algn="ctr"/>
            <a:r>
              <a:rPr lang="en-US">
                <a:solidFill>
                  <a:schemeClr val="bg1"/>
                </a:solidFill>
              </a:rPr>
              <a:t>Ebola</a:t>
            </a:r>
          </a:p>
          <a:p>
            <a:pPr algn="ctr"/>
            <a:r>
              <a:rPr lang="en-US">
                <a:solidFill>
                  <a:schemeClr val="bg1"/>
                </a:solidFill>
              </a:rPr>
              <a:t>~500,000</a:t>
            </a:r>
          </a:p>
        </p:txBody>
      </p:sp>
      <p:sp>
        <p:nvSpPr>
          <p:cNvPr id="5" name="Footer Placeholder 4">
            <a:extLst>
              <a:ext uri="{FF2B5EF4-FFF2-40B4-BE49-F238E27FC236}">
                <a16:creationId xmlns:a16="http://schemas.microsoft.com/office/drawing/2014/main" id="{23154BB1-D2AB-8D10-6888-B367A6298803}"/>
              </a:ext>
            </a:extLst>
          </p:cNvPr>
          <p:cNvSpPr>
            <a:spLocks noGrp="1"/>
          </p:cNvSpPr>
          <p:nvPr>
            <p:ph type="ftr" sz="quarter" idx="11"/>
          </p:nvPr>
        </p:nvSpPr>
        <p:spPr>
          <a:xfrm>
            <a:off x="777567" y="6353142"/>
            <a:ext cx="4114800" cy="136526"/>
          </a:xfrm>
        </p:spPr>
        <p:txBody>
          <a:bodyPr/>
          <a:lstStyle/>
          <a:p>
            <a:r>
              <a:rPr lang="en-US"/>
              <a:t>Gavi Ebola Programme - Version September 2024</a:t>
            </a:r>
            <a:endParaRPr lang="en-GB"/>
          </a:p>
        </p:txBody>
      </p:sp>
      <p:sp>
        <p:nvSpPr>
          <p:cNvPr id="4" name="Oval 3">
            <a:extLst>
              <a:ext uri="{FF2B5EF4-FFF2-40B4-BE49-F238E27FC236}">
                <a16:creationId xmlns:a16="http://schemas.microsoft.com/office/drawing/2014/main" id="{CE86935A-E07B-A45A-0CAB-4E0D1E1F815B}"/>
              </a:ext>
            </a:extLst>
          </p:cNvPr>
          <p:cNvSpPr/>
          <p:nvPr/>
        </p:nvSpPr>
        <p:spPr>
          <a:xfrm>
            <a:off x="6074734" y="1967134"/>
            <a:ext cx="1788339" cy="2558619"/>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84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4284-FE86-47EE-2F1E-7528D72EB544}"/>
              </a:ext>
            </a:extLst>
          </p:cNvPr>
          <p:cNvSpPr>
            <a:spLocks noGrp="1"/>
          </p:cNvSpPr>
          <p:nvPr>
            <p:ph type="title"/>
          </p:nvPr>
        </p:nvSpPr>
        <p:spPr/>
        <p:txBody>
          <a:bodyPr>
            <a:normAutofit/>
          </a:bodyPr>
          <a:lstStyle/>
          <a:p>
            <a:r>
              <a:rPr lang="fr-FR" sz="2000">
                <a:latin typeface="Arial"/>
                <a:cs typeface="Arial"/>
              </a:rPr>
              <a:t>Soutien de </a:t>
            </a:r>
            <a:r>
              <a:rPr lang="fr-FR" sz="2000" err="1">
                <a:latin typeface="Arial"/>
                <a:cs typeface="Arial"/>
              </a:rPr>
              <a:t>Gavi</a:t>
            </a:r>
            <a:r>
              <a:rPr lang="fr-FR" sz="2000">
                <a:latin typeface="Arial"/>
                <a:cs typeface="Arial"/>
              </a:rPr>
              <a:t> pour la riposte aux </a:t>
            </a:r>
            <a:r>
              <a:rPr lang="fr-FR" sz="2000" err="1">
                <a:solidFill>
                  <a:srgbClr val="005CB9"/>
                </a:solidFill>
                <a:latin typeface="Arial"/>
                <a:cs typeface="Arial"/>
              </a:rPr>
              <a:t>é</a:t>
            </a:r>
            <a:r>
              <a:rPr lang="fr-FR" sz="2000" err="1">
                <a:latin typeface="Arial"/>
                <a:cs typeface="Arial"/>
              </a:rPr>
              <a:t>pidemies</a:t>
            </a:r>
            <a:r>
              <a:rPr lang="fr-FR" sz="2000">
                <a:latin typeface="Arial"/>
                <a:cs typeface="Arial"/>
              </a:rPr>
              <a:t> d’Ebola : les demandes sont soumises par l’intermédiaire de l’ICG</a:t>
            </a:r>
            <a:endParaRPr lang="en-US" sz="2000" b="0">
              <a:latin typeface="Arial"/>
              <a:cs typeface="Arial"/>
            </a:endParaRPr>
          </a:p>
        </p:txBody>
      </p:sp>
      <p:sp>
        <p:nvSpPr>
          <p:cNvPr id="4" name="Slide Number Placeholder 3">
            <a:extLst>
              <a:ext uri="{FF2B5EF4-FFF2-40B4-BE49-F238E27FC236}">
                <a16:creationId xmlns:a16="http://schemas.microsoft.com/office/drawing/2014/main" id="{7AF2065A-3EA6-F095-5D9B-DB88B9D3371B}"/>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5</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1EE3DA41-EF1C-F9EE-54EC-D837D32DFE0E}"/>
              </a:ext>
            </a:extLst>
          </p:cNvPr>
          <p:cNvSpPr>
            <a:spLocks noGrp="1"/>
          </p:cNvSpPr>
          <p:nvPr>
            <p:ph type="ftr" sz="quarter" idx="11"/>
          </p:nvPr>
        </p:nvSpPr>
        <p:spPr/>
        <p:txBody>
          <a:bodyPr/>
          <a:lstStyle/>
          <a:p>
            <a:r>
              <a:rPr lang="en-GB"/>
              <a:t>Gavi Ebola Programme - Version September 2024</a:t>
            </a:r>
          </a:p>
        </p:txBody>
      </p:sp>
      <p:pic>
        <p:nvPicPr>
          <p:cNvPr id="1026" name="Picture 2">
            <a:extLst>
              <a:ext uri="{FF2B5EF4-FFF2-40B4-BE49-F238E27FC236}">
                <a16:creationId xmlns:a16="http://schemas.microsoft.com/office/drawing/2014/main" id="{845E58BE-D5B9-81ED-8A0B-0C3BDD426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83" y="1214438"/>
            <a:ext cx="6337738" cy="513870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6D3BF0C9-DB23-87AC-4BD6-C01E49837ADB}"/>
              </a:ext>
            </a:extLst>
          </p:cNvPr>
          <p:cNvSpPr>
            <a:spLocks noGrp="1"/>
          </p:cNvSpPr>
          <p:nvPr>
            <p:ph type="body" idx="13"/>
          </p:nvPr>
        </p:nvSpPr>
        <p:spPr/>
        <p:txBody>
          <a:bodyPr/>
          <a:lstStyle/>
          <a:p>
            <a:endParaRPr lang="en-US"/>
          </a:p>
        </p:txBody>
      </p:sp>
      <p:sp>
        <p:nvSpPr>
          <p:cNvPr id="8" name="TextBox 7">
            <a:extLst>
              <a:ext uri="{FF2B5EF4-FFF2-40B4-BE49-F238E27FC236}">
                <a16:creationId xmlns:a16="http://schemas.microsoft.com/office/drawing/2014/main" id="{383AA168-7B21-1AB5-8F64-6CFD1AB0CCB4}"/>
              </a:ext>
            </a:extLst>
          </p:cNvPr>
          <p:cNvSpPr txBox="1"/>
          <p:nvPr/>
        </p:nvSpPr>
        <p:spPr>
          <a:xfrm>
            <a:off x="7031421" y="1304924"/>
            <a:ext cx="4644642" cy="4801314"/>
          </a:xfrm>
          <a:prstGeom prst="rect">
            <a:avLst/>
          </a:prstGeom>
          <a:noFill/>
        </p:spPr>
        <p:txBody>
          <a:bodyPr wrap="square" rtlCol="0">
            <a:spAutoFit/>
          </a:bodyPr>
          <a:lstStyle/>
          <a:p>
            <a:r>
              <a:rPr lang="en-US" b="1" err="1">
                <a:solidFill>
                  <a:srgbClr val="00A1DF"/>
                </a:solidFill>
              </a:rPr>
              <a:t>Vaccins</a:t>
            </a:r>
            <a:endParaRPr lang="en-US" b="1">
              <a:solidFill>
                <a:srgbClr val="00A1DF"/>
              </a:solidFill>
            </a:endParaRPr>
          </a:p>
          <a:p>
            <a:pPr marL="285750" indent="-285750">
              <a:buFont typeface="Arial" panose="020B0604020202020204" pitchFamily="34" charset="0"/>
              <a:buChar char="•"/>
            </a:pPr>
            <a:r>
              <a:rPr lang="fr-FR"/>
              <a:t>L’ICG gère les stocks de sécurité de vaccins, de matériel d’injection et d’antibiotiques à usage d’urgence
Tous les pays peuvent accéder au stock, mais les pays qui ne sont pas éligibles à Gavi ont l’obligation de rembourser l’intégralité des coûts</a:t>
            </a:r>
          </a:p>
          <a:p>
            <a:r>
              <a:rPr lang="en-US" b="1" err="1">
                <a:solidFill>
                  <a:srgbClr val="00A1DF"/>
                </a:solidFill>
              </a:rPr>
              <a:t>Couts</a:t>
            </a:r>
            <a:r>
              <a:rPr lang="en-US" b="1">
                <a:solidFill>
                  <a:srgbClr val="00A1DF"/>
                </a:solidFill>
              </a:rPr>
              <a:t> </a:t>
            </a:r>
            <a:r>
              <a:rPr lang="en-US" b="1" err="1">
                <a:solidFill>
                  <a:srgbClr val="00A1DF"/>
                </a:solidFill>
              </a:rPr>
              <a:t>Operationels</a:t>
            </a:r>
            <a:endParaRPr lang="en-US" b="1">
              <a:solidFill>
                <a:srgbClr val="00A1DF"/>
              </a:solidFill>
            </a:endParaRPr>
          </a:p>
          <a:p>
            <a:pPr marL="285750" indent="-285750">
              <a:buFont typeface="Arial" panose="020B0604020202020204" pitchFamily="34" charset="0"/>
              <a:buChar char="•"/>
            </a:pPr>
            <a:r>
              <a:rPr lang="fr-FR"/>
              <a:t>Les pays éligibles à Gavi peuvent demander une aide financière opérationnelle par dose pour soutenir la mise en œuvre des activités de vaccination lors de la soumission et de l’approbation d’un budget
Le plafond pour le vaccin contre Ebola est basé sur les besoins des pays dans le contexte de l’épidémie</a:t>
            </a:r>
            <a:endParaRPr lang="en-US"/>
          </a:p>
        </p:txBody>
      </p:sp>
    </p:spTree>
    <p:extLst>
      <p:ext uri="{BB962C8B-B14F-4D97-AF65-F5344CB8AC3E}">
        <p14:creationId xmlns:p14="http://schemas.microsoft.com/office/powerpoint/2010/main" val="358268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D7FE9A-0032-3C27-2B34-33DEED3DCB1D}"/>
              </a:ext>
            </a:extLst>
          </p:cNvPr>
          <p:cNvSpPr>
            <a:spLocks noGrp="1"/>
          </p:cNvSpPr>
          <p:nvPr>
            <p:ph type="title"/>
          </p:nvPr>
        </p:nvSpPr>
        <p:spPr/>
        <p:txBody>
          <a:bodyPr>
            <a:normAutofit/>
          </a:bodyPr>
          <a:lstStyle/>
          <a:p>
            <a:r>
              <a:rPr lang="fr-FR" sz="2000">
                <a:latin typeface="Arial"/>
                <a:cs typeface="Arial"/>
              </a:rPr>
              <a:t>Soutien de </a:t>
            </a:r>
            <a:r>
              <a:rPr lang="fr-FR" sz="2000" err="1">
                <a:latin typeface="Arial"/>
                <a:cs typeface="Arial"/>
              </a:rPr>
              <a:t>Gavi</a:t>
            </a:r>
            <a:r>
              <a:rPr lang="fr-FR" sz="2000">
                <a:latin typeface="Arial"/>
                <a:cs typeface="Arial"/>
              </a:rPr>
              <a:t> pour la riposte aux </a:t>
            </a:r>
            <a:r>
              <a:rPr lang="fr-FR" sz="2000" err="1">
                <a:latin typeface="Arial"/>
                <a:cs typeface="Arial"/>
              </a:rPr>
              <a:t>épidemies</a:t>
            </a:r>
            <a:r>
              <a:rPr lang="fr-FR" sz="2000">
                <a:latin typeface="Arial"/>
                <a:cs typeface="Arial"/>
              </a:rPr>
              <a:t> d’Ebola : un stock de vaccins contre Ebola établi en 2021 et maintenu environ 500 000 doses</a:t>
            </a:r>
            <a:endParaRPr lang="en-US" sz="2000" b="0">
              <a:latin typeface="Arial"/>
              <a:cs typeface="Arial"/>
            </a:endParaRPr>
          </a:p>
        </p:txBody>
      </p:sp>
      <p:pic>
        <p:nvPicPr>
          <p:cNvPr id="4" name="Picture 3">
            <a:extLst>
              <a:ext uri="{FF2B5EF4-FFF2-40B4-BE49-F238E27FC236}">
                <a16:creationId xmlns:a16="http://schemas.microsoft.com/office/drawing/2014/main" id="{587AD2ED-19C8-40DF-3BDB-A6D46B98959A}"/>
              </a:ext>
            </a:extLst>
          </p:cNvPr>
          <p:cNvPicPr>
            <a:picLocks noChangeAspect="1"/>
          </p:cNvPicPr>
          <p:nvPr/>
        </p:nvPicPr>
        <p:blipFill>
          <a:blip r:embed="rId3"/>
          <a:stretch>
            <a:fillRect/>
          </a:stretch>
        </p:blipFill>
        <p:spPr>
          <a:xfrm>
            <a:off x="515936" y="1163917"/>
            <a:ext cx="7891463" cy="5089520"/>
          </a:xfrm>
          <a:prstGeom prst="rect">
            <a:avLst/>
          </a:prstGeom>
        </p:spPr>
      </p:pic>
      <p:pic>
        <p:nvPicPr>
          <p:cNvPr id="6" name="Picture 5">
            <a:extLst>
              <a:ext uri="{FF2B5EF4-FFF2-40B4-BE49-F238E27FC236}">
                <a16:creationId xmlns:a16="http://schemas.microsoft.com/office/drawing/2014/main" id="{14BECE96-A687-8A7C-A474-96BE21413602}"/>
              </a:ext>
            </a:extLst>
          </p:cNvPr>
          <p:cNvPicPr>
            <a:picLocks noChangeAspect="1"/>
          </p:cNvPicPr>
          <p:nvPr/>
        </p:nvPicPr>
        <p:blipFill>
          <a:blip r:embed="rId4"/>
          <a:stretch>
            <a:fillRect/>
          </a:stretch>
        </p:blipFill>
        <p:spPr>
          <a:xfrm>
            <a:off x="9025467" y="3992145"/>
            <a:ext cx="1407232" cy="1423044"/>
          </a:xfrm>
          <a:prstGeom prst="rect">
            <a:avLst/>
          </a:prstGeom>
        </p:spPr>
      </p:pic>
      <p:sp>
        <p:nvSpPr>
          <p:cNvPr id="12" name="TextBox 11">
            <a:extLst>
              <a:ext uri="{FF2B5EF4-FFF2-40B4-BE49-F238E27FC236}">
                <a16:creationId xmlns:a16="http://schemas.microsoft.com/office/drawing/2014/main" id="{3D382317-A5B7-9E88-4C3C-012049B5E3B7}"/>
              </a:ext>
            </a:extLst>
          </p:cNvPr>
          <p:cNvSpPr txBox="1"/>
          <p:nvPr/>
        </p:nvSpPr>
        <p:spPr>
          <a:xfrm>
            <a:off x="9025467" y="5501902"/>
            <a:ext cx="2768600" cy="646331"/>
          </a:xfrm>
          <a:prstGeom prst="rect">
            <a:avLst/>
          </a:prstGeom>
          <a:noFill/>
        </p:spPr>
        <p:txBody>
          <a:bodyPr wrap="square">
            <a:spAutoFit/>
          </a:bodyPr>
          <a:lstStyle/>
          <a:p>
            <a:r>
              <a:rPr lang="en-US" sz="1200"/>
              <a:t>https://www.unicef.org/supply/documents/emergency-stockpile-availability-report-ebola-vaccine</a:t>
            </a:r>
          </a:p>
        </p:txBody>
      </p:sp>
      <p:sp>
        <p:nvSpPr>
          <p:cNvPr id="13" name="Slide Number Placeholder 3">
            <a:extLst>
              <a:ext uri="{FF2B5EF4-FFF2-40B4-BE49-F238E27FC236}">
                <a16:creationId xmlns:a16="http://schemas.microsoft.com/office/drawing/2014/main" id="{4422B306-DF80-1D12-9FF5-133B6CCAAAEC}"/>
              </a:ext>
            </a:extLst>
          </p:cNvPr>
          <p:cNvSpPr>
            <a:spLocks noGrp="1"/>
          </p:cNvSpPr>
          <p:nvPr>
            <p:ph type="sldNum" sz="quarter" idx="12"/>
          </p:nvPr>
        </p:nvSpPr>
        <p:spPr>
          <a:xfrm>
            <a:off x="515937" y="6353142"/>
            <a:ext cx="26163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14" name="Footer Placeholder 4">
            <a:extLst>
              <a:ext uri="{FF2B5EF4-FFF2-40B4-BE49-F238E27FC236}">
                <a16:creationId xmlns:a16="http://schemas.microsoft.com/office/drawing/2014/main" id="{DDA6E215-0A89-B99A-531C-59A323C960DA}"/>
              </a:ext>
            </a:extLst>
          </p:cNvPr>
          <p:cNvSpPr>
            <a:spLocks noGrp="1"/>
          </p:cNvSpPr>
          <p:nvPr>
            <p:ph type="ftr" sz="quarter" idx="11"/>
          </p:nvPr>
        </p:nvSpPr>
        <p:spPr>
          <a:xfrm>
            <a:off x="777567" y="6353142"/>
            <a:ext cx="411480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Gavi Ebola Programme - Version September 2024</a:t>
            </a:r>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794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F144-EA33-F452-96E3-31A11E951CB8}"/>
              </a:ext>
            </a:extLst>
          </p:cNvPr>
          <p:cNvSpPr>
            <a:spLocks noGrp="1"/>
          </p:cNvSpPr>
          <p:nvPr>
            <p:ph type="title"/>
          </p:nvPr>
        </p:nvSpPr>
        <p:spPr/>
        <p:txBody>
          <a:bodyPr>
            <a:normAutofit fontScale="90000"/>
          </a:bodyPr>
          <a:lstStyle/>
          <a:p>
            <a:r>
              <a:rPr lang="fr-FR"/>
              <a:t>Aperçu du programme de vaccination préventive contre le virus Ebola</a:t>
            </a:r>
            <a:endParaRPr lang="en-US"/>
          </a:p>
        </p:txBody>
      </p:sp>
      <p:sp>
        <p:nvSpPr>
          <p:cNvPr id="3" name="Slide Number Placeholder 2">
            <a:extLst>
              <a:ext uri="{FF2B5EF4-FFF2-40B4-BE49-F238E27FC236}">
                <a16:creationId xmlns:a16="http://schemas.microsoft.com/office/drawing/2014/main" id="{7D474B04-5767-CA79-A4EA-E68AF62A8479}"/>
              </a:ext>
            </a:extLst>
          </p:cNvPr>
          <p:cNvSpPr>
            <a:spLocks noGrp="1"/>
          </p:cNvSpPr>
          <p:nvPr>
            <p:ph type="sldNum" sz="quarter" idx="12"/>
          </p:nvPr>
        </p:nvSpPr>
        <p:spPr/>
        <p:txBody>
          <a:bodyPr/>
          <a:lstStyle/>
          <a:p>
            <a:fld id="{AB746B08-255A-2748-8A21-40BE94A17FD1}" type="slidenum">
              <a:rPr lang="en-GB" smtClean="0"/>
              <a:pPr/>
              <a:t>7</a:t>
            </a:fld>
            <a:endParaRPr lang="en-GB"/>
          </a:p>
        </p:txBody>
      </p:sp>
      <p:sp>
        <p:nvSpPr>
          <p:cNvPr id="4" name="Footer Placeholder 3">
            <a:extLst>
              <a:ext uri="{FF2B5EF4-FFF2-40B4-BE49-F238E27FC236}">
                <a16:creationId xmlns:a16="http://schemas.microsoft.com/office/drawing/2014/main" id="{7B7CE474-796C-3B0D-E898-50794584C0DD}"/>
              </a:ext>
            </a:extLst>
          </p:cNvPr>
          <p:cNvSpPr>
            <a:spLocks noGrp="1"/>
          </p:cNvSpPr>
          <p:nvPr>
            <p:ph type="ftr" sz="quarter" idx="11"/>
          </p:nvPr>
        </p:nvSpPr>
        <p:spPr/>
        <p:txBody>
          <a:bodyPr/>
          <a:lstStyle/>
          <a:p>
            <a:r>
              <a:rPr lang="en-GB"/>
              <a:t>Gavi Ebola Programme - Version September 2024</a:t>
            </a:r>
          </a:p>
        </p:txBody>
      </p:sp>
      <p:sp>
        <p:nvSpPr>
          <p:cNvPr id="5" name="TextBox 4">
            <a:extLst>
              <a:ext uri="{FF2B5EF4-FFF2-40B4-BE49-F238E27FC236}">
                <a16:creationId xmlns:a16="http://schemas.microsoft.com/office/drawing/2014/main" id="{17962175-73FE-EC74-CBE2-9FE0BEA05D0E}"/>
              </a:ext>
            </a:extLst>
          </p:cNvPr>
          <p:cNvSpPr txBox="1"/>
          <p:nvPr/>
        </p:nvSpPr>
        <p:spPr>
          <a:xfrm>
            <a:off x="515937" y="1325499"/>
            <a:ext cx="10440821" cy="3277820"/>
          </a:xfrm>
          <a:prstGeom prst="rect">
            <a:avLst/>
          </a:prstGeom>
          <a:noFill/>
        </p:spPr>
        <p:txBody>
          <a:bodyPr wrap="square" rtlCol="0">
            <a:spAutoFit/>
          </a:bodyPr>
          <a:lstStyle/>
          <a:p>
            <a:pPr>
              <a:spcAft>
                <a:spcPts val="600"/>
              </a:spcAft>
              <a:defRPr/>
            </a:pPr>
            <a:r>
              <a:rPr lang="fr-FR" sz="2400">
                <a:solidFill>
                  <a:schemeClr val="bg1"/>
                </a:solidFill>
                <a:latin typeface="Arial" panose="020B0604020202020204" pitchFamily="34" charset="0"/>
                <a:cs typeface="Arial" panose="020B0604020202020204" pitchFamily="34" charset="0"/>
              </a:rPr>
              <a:t>Vaccination préventive des agents de santé à risque et des travailleurs de première ligne dans les pays éligibles à Gavi ayant des antécédents d’épidémies de maladie à virus Ebola (MVE) ou dans les zones voisines.
Activité ponctuelle ou mise en œuvre progressive, à l’aide d’un vaccin préqualifié par l’OMS contre le virus Ebola conformément aux récentes recommandations du SAGE.</a:t>
            </a:r>
            <a:endParaRPr kumimoji="0" lang="en-US" sz="240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US" sz="2400">
              <a:solidFill>
                <a:schemeClr val="bg1"/>
              </a:solidFill>
            </a:endParaRPr>
          </a:p>
        </p:txBody>
      </p:sp>
    </p:spTree>
    <p:extLst>
      <p:ext uri="{BB962C8B-B14F-4D97-AF65-F5344CB8AC3E}">
        <p14:creationId xmlns:p14="http://schemas.microsoft.com/office/powerpoint/2010/main" val="207804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7975EE-3485-2BB9-9F7C-F744F0DBB301}"/>
              </a:ext>
            </a:extLst>
          </p:cNvPr>
          <p:cNvSpPr>
            <a:spLocks noGrp="1"/>
          </p:cNvSpPr>
          <p:nvPr>
            <p:ph type="title"/>
          </p:nvPr>
        </p:nvSpPr>
        <p:spPr/>
        <p:txBody>
          <a:bodyPr>
            <a:normAutofit/>
          </a:bodyPr>
          <a:lstStyle/>
          <a:p>
            <a:r>
              <a:rPr lang="en-US" sz="4000" err="1"/>
              <a:t>Soutien</a:t>
            </a:r>
            <a:r>
              <a:rPr lang="en-US" sz="4000"/>
              <a:t> disponible </a:t>
            </a:r>
          </a:p>
        </p:txBody>
      </p:sp>
      <p:sp>
        <p:nvSpPr>
          <p:cNvPr id="11" name="Rectangle 10">
            <a:extLst>
              <a:ext uri="{FF2B5EF4-FFF2-40B4-BE49-F238E27FC236}">
                <a16:creationId xmlns:a16="http://schemas.microsoft.com/office/drawing/2014/main" id="{8026F641-1273-B7D1-C40C-D74924E7E7D3}"/>
              </a:ext>
            </a:extLst>
          </p:cNvPr>
          <p:cNvSpPr/>
          <p:nvPr/>
        </p:nvSpPr>
        <p:spPr>
          <a:xfrm>
            <a:off x="539522" y="1300382"/>
            <a:ext cx="1622567" cy="765482"/>
          </a:xfrm>
          <a:prstGeom prst="rect">
            <a:avLst/>
          </a:prstGeom>
          <a:solidFill>
            <a:srgbClr val="00205C"/>
          </a:solidFill>
          <a:ln w="12700" cap="flat" cmpd="sng" algn="ctr">
            <a:noFill/>
            <a:prstDash val="solid"/>
            <a:miter lim="800000"/>
          </a:ln>
          <a:effectLst/>
        </p:spPr>
        <p:txBody>
          <a:bodyPr rtlCol="0" anchor="ctr"/>
          <a:lstStyle/>
          <a:p>
            <a:pPr lvl="0" algn="ctr">
              <a:defRPr/>
            </a:pPr>
            <a:r>
              <a:rPr lang="en-US" sz="1700" b="1" kern="0" err="1">
                <a:solidFill>
                  <a:srgbClr val="FFFFFF"/>
                </a:solidFill>
                <a:latin typeface="Arial" panose="020B0604020202020204" pitchFamily="34" charset="0"/>
                <a:cs typeface="Arial" panose="020B0604020202020204" pitchFamily="34" charset="0"/>
                <a:sym typeface="Arial"/>
              </a:rPr>
              <a:t>Achat</a:t>
            </a:r>
            <a:r>
              <a:rPr lang="en-US" sz="1700" b="1" kern="0">
                <a:solidFill>
                  <a:srgbClr val="FFFFFF"/>
                </a:solidFill>
                <a:latin typeface="Arial" panose="020B0604020202020204" pitchFamily="34" charset="0"/>
                <a:cs typeface="Arial" panose="020B0604020202020204" pitchFamily="34" charset="0"/>
                <a:sym typeface="Arial"/>
              </a:rPr>
              <a:t> de </a:t>
            </a:r>
            <a:r>
              <a:rPr lang="en-US" sz="1700" b="1" kern="0" err="1">
                <a:solidFill>
                  <a:srgbClr val="FFFFFF"/>
                </a:solidFill>
                <a:latin typeface="Arial" panose="020B0604020202020204" pitchFamily="34" charset="0"/>
                <a:cs typeface="Arial" panose="020B0604020202020204" pitchFamily="34" charset="0"/>
                <a:sym typeface="Arial"/>
              </a:rPr>
              <a:t>vaccins</a:t>
            </a:r>
            <a:endParaRPr kumimoji="0" lang="en-US" sz="17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2" name="TextBox 11">
            <a:extLst>
              <a:ext uri="{FF2B5EF4-FFF2-40B4-BE49-F238E27FC236}">
                <a16:creationId xmlns:a16="http://schemas.microsoft.com/office/drawing/2014/main" id="{4D81D7EC-C7B5-1A68-6745-C789EFDE6602}"/>
              </a:ext>
            </a:extLst>
          </p:cNvPr>
          <p:cNvSpPr txBox="1"/>
          <p:nvPr/>
        </p:nvSpPr>
        <p:spPr>
          <a:xfrm>
            <a:off x="2272903" y="1294851"/>
            <a:ext cx="9747131" cy="1000274"/>
          </a:xfrm>
          <a:prstGeom prst="rect">
            <a:avLst/>
          </a:prstGeom>
          <a:noFill/>
          <a:ln>
            <a:solidFill>
              <a:srgbClr val="0070C0"/>
            </a:solidFill>
            <a:prstDash val="sysDot"/>
          </a:ln>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fr-FR">
                <a:solidFill>
                  <a:srgbClr val="000000"/>
                </a:solidFill>
                <a:latin typeface="Arial"/>
                <a:cs typeface="Arial"/>
              </a:rPr>
              <a:t>Les pays peuvent demander des vaccins accompagnés de seringues et de boites de sécurité.</a:t>
            </a:r>
            <a:endParaRPr lang="en-US" kern="0">
              <a:solidFill>
                <a:srgbClr val="00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fr-FR">
                <a:solidFill>
                  <a:srgbClr val="000000"/>
                </a:solidFill>
                <a:latin typeface="Arial"/>
                <a:cs typeface="Arial"/>
              </a:rPr>
              <a:t>Il n’y a pas d’exigence de cofinancement</a:t>
            </a:r>
            <a:endParaRPr lang="en-US" kern="0">
              <a:solidFill>
                <a:sysClr val="windowText" lastClr="00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81DC54C-9977-8FC6-75A0-2EFDC751A0A1}"/>
              </a:ext>
            </a:extLst>
          </p:cNvPr>
          <p:cNvSpPr txBox="1"/>
          <p:nvPr/>
        </p:nvSpPr>
        <p:spPr>
          <a:xfrm>
            <a:off x="388679" y="1241108"/>
            <a:ext cx="301686" cy="369332"/>
          </a:xfrm>
          <a:prstGeom prst="rect">
            <a:avLst/>
          </a:prstGeom>
          <a:solidFill>
            <a:schemeClr val="bg1"/>
          </a:solidFill>
          <a:ln>
            <a:solidFill>
              <a:schemeClr val="tx2"/>
            </a:solidFill>
          </a:ln>
        </p:spPr>
        <p:txBody>
          <a:bodyPr wrap="none" rtlCol="0">
            <a:spAutoFit/>
          </a:bodyPr>
          <a:lstStyle/>
          <a:p>
            <a:r>
              <a:rPr lang="en-US"/>
              <a:t>1</a:t>
            </a:r>
          </a:p>
        </p:txBody>
      </p:sp>
      <p:sp>
        <p:nvSpPr>
          <p:cNvPr id="14" name="Rectangle 13">
            <a:extLst>
              <a:ext uri="{FF2B5EF4-FFF2-40B4-BE49-F238E27FC236}">
                <a16:creationId xmlns:a16="http://schemas.microsoft.com/office/drawing/2014/main" id="{DD3C3709-2B73-ABD3-DD65-09B656107A4B}"/>
              </a:ext>
            </a:extLst>
          </p:cNvPr>
          <p:cNvSpPr/>
          <p:nvPr/>
        </p:nvSpPr>
        <p:spPr>
          <a:xfrm>
            <a:off x="515937" y="2270300"/>
            <a:ext cx="1643511" cy="1086133"/>
          </a:xfrm>
          <a:prstGeom prst="rect">
            <a:avLst/>
          </a:prstGeom>
          <a:solidFill>
            <a:srgbClr val="00205C"/>
          </a:solidFill>
          <a:ln w="12700" cap="flat" cmpd="sng" algn="ctr">
            <a:noFill/>
            <a:prstDash val="solid"/>
            <a:miter lim="800000"/>
          </a:ln>
          <a:effectLst/>
        </p:spPr>
        <p:txBody>
          <a:bodyPr lIns="91440" tIns="45720" rIns="91440" bIns="45720" rtlCol="0" anchor="ctr"/>
          <a:lstStyle/>
          <a:p>
            <a:pPr lvl="0" algn="ctr">
              <a:defRPr/>
            </a:pPr>
            <a:r>
              <a:rPr lang="fr-FR" sz="1600" b="1" kern="0">
                <a:solidFill>
                  <a:srgbClr val="FFFFFF"/>
                </a:solidFill>
                <a:latin typeface="Arial"/>
                <a:cs typeface="Arial"/>
                <a:sym typeface="Arial"/>
              </a:rPr>
              <a:t>Subvention pour les coûts </a:t>
            </a:r>
            <a:r>
              <a:rPr lang="fr-FR" sz="1600" b="1" kern="0" err="1">
                <a:solidFill>
                  <a:srgbClr val="FFFFFF"/>
                </a:solidFill>
                <a:latin typeface="Arial"/>
                <a:cs typeface="Arial"/>
                <a:sym typeface="Arial"/>
              </a:rPr>
              <a:t>operationnel</a:t>
            </a:r>
            <a:r>
              <a:rPr lang="fr-FR" sz="1600" b="1" kern="0">
                <a:solidFill>
                  <a:srgbClr val="FFFFFF"/>
                </a:solidFill>
                <a:latin typeface="Arial"/>
                <a:cs typeface="Arial"/>
                <a:sym typeface="Arial"/>
              </a:rPr>
              <a:t> (</a:t>
            </a:r>
            <a:r>
              <a:rPr lang="fr-FR" sz="1600" b="1" kern="0" err="1">
                <a:solidFill>
                  <a:srgbClr val="FFFFFF"/>
                </a:solidFill>
                <a:latin typeface="Arial"/>
                <a:cs typeface="Arial"/>
                <a:sym typeface="Arial"/>
              </a:rPr>
              <a:t>COs</a:t>
            </a:r>
            <a:r>
              <a:rPr lang="fr-FR" sz="1600" b="1" kern="0">
                <a:solidFill>
                  <a:srgbClr val="FFFFFF"/>
                </a:solidFill>
                <a:latin typeface="Arial"/>
                <a:cs typeface="Arial"/>
                <a:sym typeface="Arial"/>
              </a:rPr>
              <a:t>)</a:t>
            </a:r>
            <a:endParaRPr kumimoji="0" lang="en-US" sz="1600" b="1" i="0" u="none" strike="noStrike" kern="0" cap="none" spc="0" normalizeH="0" baseline="0" noProof="0">
              <a:ln>
                <a:noFill/>
              </a:ln>
              <a:solidFill>
                <a:srgbClr val="FFFFFF"/>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F2E416C1-93DD-BE7C-9C9B-2528B8F6A9E4}"/>
              </a:ext>
            </a:extLst>
          </p:cNvPr>
          <p:cNvSpPr txBox="1"/>
          <p:nvPr/>
        </p:nvSpPr>
        <p:spPr>
          <a:xfrm>
            <a:off x="2272903" y="2407526"/>
            <a:ext cx="9747131" cy="1277273"/>
          </a:xfrm>
          <a:prstGeom prst="rect">
            <a:avLst/>
          </a:prstGeom>
          <a:noFill/>
          <a:ln>
            <a:solidFill>
              <a:srgbClr val="0070C0"/>
            </a:solidFill>
            <a:prstDash val="sysDot"/>
          </a:ln>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fr-FR">
                <a:solidFill>
                  <a:srgbClr val="000000"/>
                </a:solidFill>
                <a:latin typeface="Arial"/>
                <a:cs typeface="Arial"/>
              </a:rPr>
              <a:t>Les pays peuvent demander une subvention pour les couts opérationnels pour la mise en œuvre de la vaccination préventive contre Ebola dans les pays éligibles à </a:t>
            </a:r>
            <a:r>
              <a:rPr lang="fr-FR" err="1">
                <a:solidFill>
                  <a:srgbClr val="000000"/>
                </a:solidFill>
                <a:latin typeface="Arial"/>
                <a:cs typeface="Arial"/>
              </a:rPr>
              <a:t>Gavi</a:t>
            </a:r>
            <a:r>
              <a:rPr lang="fr-FR">
                <a:solidFill>
                  <a:srgbClr val="000000"/>
                </a:solidFill>
                <a:latin typeface="Arial"/>
                <a:cs typeface="Arial"/>
              </a:rPr>
              <a:t>. </a:t>
            </a:r>
            <a:endParaRPr lang="en-US" kern="0">
              <a:solidFill>
                <a:srgbClr val="000000"/>
              </a:solidFill>
              <a:latin typeface="Arial"/>
              <a:cs typeface="Arial"/>
            </a:endParaRPr>
          </a:p>
          <a:p>
            <a:pPr marL="285750" indent="-285750">
              <a:spcAft>
                <a:spcPts val="600"/>
              </a:spcAft>
              <a:buFont typeface="Arial" panose="020B0604020202020204" pitchFamily="34" charset="0"/>
              <a:buChar char="•"/>
            </a:pPr>
            <a:r>
              <a:rPr lang="fr-FR">
                <a:solidFill>
                  <a:srgbClr val="000000"/>
                </a:solidFill>
                <a:latin typeface="Arial"/>
                <a:cs typeface="Arial"/>
              </a:rPr>
              <a:t>Les pays peuvent demander des coûts opérationnels jusqu’à un maximum de $7 US des par personne ciblée</a:t>
            </a:r>
            <a:r>
              <a:rPr lang="en-US" sz="1800" b="0" i="0" u="none" strike="noStrike" baseline="0">
                <a:solidFill>
                  <a:srgbClr val="000000"/>
                </a:solidFill>
                <a:latin typeface="Arial"/>
                <a:cs typeface="Arial"/>
              </a:rPr>
              <a:t>.</a:t>
            </a:r>
            <a:endParaRPr lang="en-US" b="0" i="0" u="none" strike="noStrike" kern="0" cap="none" spc="0" normalizeH="0" baseline="0" noProof="0">
              <a:ln>
                <a:noFill/>
              </a:ln>
              <a:solidFill>
                <a:sysClr val="windowText" lastClr="000000"/>
              </a:solidFill>
              <a:effectLst/>
              <a:uLnTx/>
              <a:uFillTx/>
              <a:latin typeface="Arial"/>
              <a:cs typeface="Arial"/>
            </a:endParaRPr>
          </a:p>
        </p:txBody>
      </p:sp>
      <p:sp>
        <p:nvSpPr>
          <p:cNvPr id="16" name="TextBox 15">
            <a:extLst>
              <a:ext uri="{FF2B5EF4-FFF2-40B4-BE49-F238E27FC236}">
                <a16:creationId xmlns:a16="http://schemas.microsoft.com/office/drawing/2014/main" id="{8AA2A95D-320C-B8A9-D53F-3038B467C8AC}"/>
              </a:ext>
            </a:extLst>
          </p:cNvPr>
          <p:cNvSpPr txBox="1"/>
          <p:nvPr/>
        </p:nvSpPr>
        <p:spPr>
          <a:xfrm>
            <a:off x="412264" y="2219220"/>
            <a:ext cx="301686" cy="369332"/>
          </a:xfrm>
          <a:prstGeom prst="rect">
            <a:avLst/>
          </a:prstGeom>
          <a:solidFill>
            <a:schemeClr val="bg1"/>
          </a:solidFill>
          <a:ln>
            <a:solidFill>
              <a:schemeClr val="tx2"/>
            </a:solidFill>
          </a:ln>
        </p:spPr>
        <p:txBody>
          <a:bodyPr wrap="none" rtlCol="0">
            <a:spAutoFit/>
          </a:bodyPr>
          <a:lstStyle/>
          <a:p>
            <a:r>
              <a:rPr lang="en-US"/>
              <a:t>2</a:t>
            </a:r>
          </a:p>
        </p:txBody>
      </p:sp>
      <p:sp>
        <p:nvSpPr>
          <p:cNvPr id="17" name="Rectangle 16">
            <a:extLst>
              <a:ext uri="{FF2B5EF4-FFF2-40B4-BE49-F238E27FC236}">
                <a16:creationId xmlns:a16="http://schemas.microsoft.com/office/drawing/2014/main" id="{FE82EF54-9E78-17FA-B4DE-CCB852BB25CA}"/>
              </a:ext>
            </a:extLst>
          </p:cNvPr>
          <p:cNvSpPr/>
          <p:nvPr/>
        </p:nvSpPr>
        <p:spPr>
          <a:xfrm>
            <a:off x="518578" y="3691196"/>
            <a:ext cx="1643511" cy="1086133"/>
          </a:xfrm>
          <a:prstGeom prst="rect">
            <a:avLst/>
          </a:prstGeom>
          <a:solidFill>
            <a:srgbClr val="00205C"/>
          </a:solidFill>
          <a:ln w="12700" cap="flat" cmpd="sng" algn="ctr">
            <a:noFill/>
            <a:prstDash val="solid"/>
            <a:miter lim="800000"/>
          </a:ln>
          <a:effectLst/>
        </p:spPr>
        <p:txBody>
          <a:bodyPr rtlCol="0" anchor="ctr"/>
          <a:lstStyle/>
          <a:p>
            <a:pPr algn="ctr"/>
            <a:r>
              <a:rPr lang="en-US" b="1" kern="0">
                <a:solidFill>
                  <a:srgbClr val="FFFFFF"/>
                </a:solidFill>
                <a:latin typeface="Arial" panose="020B0604020202020204" pitchFamily="34" charset="0"/>
                <a:cs typeface="Arial" panose="020B0604020202020204" pitchFamily="34" charset="0"/>
                <a:sym typeface="Arial"/>
              </a:rPr>
              <a:t>Assistance technique</a:t>
            </a:r>
          </a:p>
        </p:txBody>
      </p:sp>
      <p:sp>
        <p:nvSpPr>
          <p:cNvPr id="18" name="TextBox 17">
            <a:extLst>
              <a:ext uri="{FF2B5EF4-FFF2-40B4-BE49-F238E27FC236}">
                <a16:creationId xmlns:a16="http://schemas.microsoft.com/office/drawing/2014/main" id="{B9738220-668F-CD33-2D7E-394D39AD8BAD}"/>
              </a:ext>
            </a:extLst>
          </p:cNvPr>
          <p:cNvSpPr txBox="1"/>
          <p:nvPr/>
        </p:nvSpPr>
        <p:spPr>
          <a:xfrm>
            <a:off x="2272903" y="3691196"/>
            <a:ext cx="9747131" cy="2031325"/>
          </a:xfrm>
          <a:prstGeom prst="rect">
            <a:avLst/>
          </a:prstGeom>
          <a:solidFill>
            <a:schemeClr val="bg1"/>
          </a:solidFill>
          <a:ln>
            <a:solidFill>
              <a:srgbClr val="0070C0"/>
            </a:solidFill>
            <a:prstDash val="sysDot"/>
          </a:ln>
          <a:effectLst>
            <a:outerShdw blurRad="50800" dist="38100" dir="5400000" algn="t" rotWithShape="0">
              <a:prstClr val="black">
                <a:alpha val="40000"/>
              </a:prstClr>
            </a:outerShdw>
          </a:effectLst>
        </p:spPr>
        <p:txBody>
          <a:bodyPr wrap="square" lIns="91440" tIns="45720" rIns="91440" bIns="45720" rtlCol="0" anchor="t">
            <a:spAutoFit/>
          </a:bodyPr>
          <a:lstStyle/>
          <a:p>
            <a:pPr marL="285750" indent="-285750">
              <a:buFont typeface="Arial"/>
              <a:buChar char="•"/>
            </a:pPr>
            <a:r>
              <a:rPr lang="fr-FR">
                <a:latin typeface="Arial"/>
                <a:cs typeface="Arial"/>
              </a:rPr>
              <a:t>Les pays peuvent demander une assistance technique à des partenaires nationaux, régionaux et mondiaux pour soutenir :
-Ciblage de la vaccination 
-Plan d’action et développement d’applications, et Planification, mise en œuvre, suivi et évaluation de la vaccination
-Pour obtenir des conseils et un soutien sur l’exercice de ciblage de la vaccination, les pays doivent contacter leur bureau OMS pays.</a:t>
            </a:r>
            <a:endParaRPr lang="en-US" i="1" kern="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AD83D9-3A75-44FB-BB21-E5C7042659F5}"/>
              </a:ext>
            </a:extLst>
          </p:cNvPr>
          <p:cNvSpPr txBox="1"/>
          <p:nvPr/>
        </p:nvSpPr>
        <p:spPr>
          <a:xfrm>
            <a:off x="367735" y="3506530"/>
            <a:ext cx="301686" cy="369332"/>
          </a:xfrm>
          <a:prstGeom prst="rect">
            <a:avLst/>
          </a:prstGeom>
          <a:solidFill>
            <a:schemeClr val="bg1"/>
          </a:solidFill>
          <a:ln>
            <a:solidFill>
              <a:schemeClr val="tx2"/>
            </a:solidFill>
          </a:ln>
        </p:spPr>
        <p:txBody>
          <a:bodyPr wrap="none" rtlCol="0">
            <a:spAutoFit/>
          </a:bodyPr>
          <a:lstStyle/>
          <a:p>
            <a:r>
              <a:rPr lang="en-US"/>
              <a:t>3</a:t>
            </a:r>
          </a:p>
        </p:txBody>
      </p:sp>
      <p:sp>
        <p:nvSpPr>
          <p:cNvPr id="2" name="TextBox 1">
            <a:extLst>
              <a:ext uri="{FF2B5EF4-FFF2-40B4-BE49-F238E27FC236}">
                <a16:creationId xmlns:a16="http://schemas.microsoft.com/office/drawing/2014/main" id="{D030FE0C-DFB3-4B6B-0008-DAB43196BC1B}"/>
              </a:ext>
            </a:extLst>
          </p:cNvPr>
          <p:cNvSpPr txBox="1"/>
          <p:nvPr/>
        </p:nvSpPr>
        <p:spPr>
          <a:xfrm>
            <a:off x="7340600" y="194601"/>
            <a:ext cx="4695786" cy="784830"/>
          </a:xfrm>
          <a:prstGeom prst="rect">
            <a:avLst/>
          </a:prstGeom>
        </p:spPr>
        <p:style>
          <a:lnRef idx="3">
            <a:schemeClr val="lt1"/>
          </a:lnRef>
          <a:fillRef idx="1">
            <a:schemeClr val="accent3"/>
          </a:fillRef>
          <a:effectRef idx="1">
            <a:schemeClr val="accent3"/>
          </a:effectRef>
          <a:fontRef idx="minor">
            <a:schemeClr val="lt1"/>
          </a:fontRef>
        </p:style>
        <p:txBody>
          <a:bodyPr wrap="square" lIns="91440" tIns="45720" rIns="91440" bIns="45720" rtlCol="0" anchor="t">
            <a:spAutoFit/>
          </a:bodyPr>
          <a:lstStyle/>
          <a:p>
            <a:pPr algn="l"/>
            <a:r>
              <a:rPr lang="fr-FR" sz="1500">
                <a:solidFill>
                  <a:schemeClr val="bg1"/>
                </a:solidFill>
                <a:latin typeface="Arial" panose="020B0604020202020204" pitchFamily="34" charset="0"/>
                <a:cs typeface="Arial" panose="020B0604020202020204" pitchFamily="34" charset="0"/>
              </a:rPr>
              <a:t>Les demandes d’urgence pour des campagnes de vaccination en réponse à une épidémie doivent être rapidement soumises au ICG.</a:t>
            </a:r>
            <a:endParaRPr lang="en-US" sz="1500">
              <a:solidFill>
                <a:schemeClr val="bg1"/>
              </a:solidFill>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id="{87E56DA9-9BB8-3945-2AD4-F9A97E5E511E}"/>
              </a:ext>
            </a:extLst>
          </p:cNvPr>
          <p:cNvSpPr>
            <a:spLocks noGrp="1"/>
          </p:cNvSpPr>
          <p:nvPr>
            <p:ph type="sldNum" sz="quarter" idx="12"/>
          </p:nvPr>
        </p:nvSpPr>
        <p:spPr>
          <a:xfrm>
            <a:off x="515937" y="6353142"/>
            <a:ext cx="26163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B746B08-255A-2748-8A21-40BE94A17FD1}" type="slidenum">
              <a:rPr kumimoji="0" lang="en-GB" sz="800" b="0" i="0" u="none" strike="noStrike" kern="1200" cap="none" spc="0" normalizeH="0" baseline="0" noProof="0" smtClean="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GB"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sp>
        <p:nvSpPr>
          <p:cNvPr id="6" name="Footer Placeholder 4">
            <a:extLst>
              <a:ext uri="{FF2B5EF4-FFF2-40B4-BE49-F238E27FC236}">
                <a16:creationId xmlns:a16="http://schemas.microsoft.com/office/drawing/2014/main" id="{CA1CB0EE-ABA7-06C1-12B0-FAE3ACCF67A7}"/>
              </a:ext>
            </a:extLst>
          </p:cNvPr>
          <p:cNvSpPr>
            <a:spLocks noGrp="1"/>
          </p:cNvSpPr>
          <p:nvPr>
            <p:ph type="ftr" sz="quarter" idx="11"/>
          </p:nvPr>
        </p:nvSpPr>
        <p:spPr>
          <a:xfrm>
            <a:off x="777567" y="6353142"/>
            <a:ext cx="4114800" cy="136526"/>
          </a:xfrm>
        </p:spPr>
        <p:txBody>
          <a:bodyPr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rPr>
              <a:t>Gavi Ebola Programme - Version September 2024</a:t>
            </a:r>
            <a:endParaRPr kumimoji="0" lang="en-GB" sz="8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256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C273-107A-462C-9150-C20EE236D365}"/>
              </a:ext>
            </a:extLst>
          </p:cNvPr>
          <p:cNvSpPr>
            <a:spLocks noGrp="1"/>
          </p:cNvSpPr>
          <p:nvPr>
            <p:ph type="title"/>
          </p:nvPr>
        </p:nvSpPr>
        <p:spPr/>
        <p:txBody>
          <a:bodyPr/>
          <a:lstStyle/>
          <a:p>
            <a:r>
              <a:rPr lang="en-US" err="1"/>
              <a:t>Éligibilité</a:t>
            </a:r>
            <a:r>
              <a:rPr lang="en-US"/>
              <a:t> des pays</a:t>
            </a:r>
          </a:p>
        </p:txBody>
      </p:sp>
      <p:sp>
        <p:nvSpPr>
          <p:cNvPr id="14" name="Text Placeholder 13">
            <a:extLst>
              <a:ext uri="{FF2B5EF4-FFF2-40B4-BE49-F238E27FC236}">
                <a16:creationId xmlns:a16="http://schemas.microsoft.com/office/drawing/2014/main" id="{029CFC63-DC45-DACA-E47B-6EF1ECB1A40F}"/>
              </a:ext>
            </a:extLst>
          </p:cNvPr>
          <p:cNvSpPr>
            <a:spLocks noGrp="1"/>
          </p:cNvSpPr>
          <p:nvPr>
            <p:ph type="body" idx="13"/>
          </p:nvPr>
        </p:nvSpPr>
        <p:spPr>
          <a:xfrm>
            <a:off x="424601" y="870477"/>
            <a:ext cx="6251407" cy="5117045"/>
          </a:xfrm>
        </p:spPr>
        <p:txBody>
          <a:bodyPr vert="horz" lIns="0" tIns="0" rIns="0" bIns="0" numCol="1" spcCol="180000" rtlCol="0" anchor="t">
            <a:noAutofit/>
          </a:bodyPr>
          <a:lstStyle/>
          <a:p>
            <a:r>
              <a:rPr lang="fr-FR" sz="1600">
                <a:latin typeface="Arial"/>
                <a:cs typeface="Arial"/>
              </a:rPr>
              <a:t>Les pays éligibles à Gavi qui sont a risque d’une épidémie de MVE peuvent demander une subvention pour la vaccination préventive contre Ebola auprès de Gavi. Les pays à risque sont définis comme suit :</a:t>
            </a:r>
            <a:r>
              <a:rPr lang="en-US" sz="1600">
                <a:latin typeface="Arial"/>
                <a:cs typeface="Arial"/>
              </a:rPr>
              <a:t>​</a:t>
            </a:r>
          </a:p>
          <a:p>
            <a:r>
              <a:rPr lang="fr-FR" sz="1600" b="1" u="sng">
                <a:latin typeface="Arial"/>
                <a:cs typeface="Arial"/>
              </a:rPr>
              <a:t>Niveau de risque 1 </a:t>
            </a:r>
            <a:r>
              <a:rPr lang="fr-FR" sz="1600">
                <a:latin typeface="Arial"/>
                <a:cs typeface="Arial"/>
              </a:rPr>
              <a:t>: Pays qui ont déjà notifié des cas confirmés de MVE (y compris les cas importés) </a:t>
            </a:r>
          </a:p>
          <a:p>
            <a:pPr marL="285750" indent="-285750">
              <a:buFont typeface="Arial" panose="020B0604020202020204" pitchFamily="34" charset="0"/>
              <a:buChar char="•"/>
            </a:pPr>
            <a:r>
              <a:rPr lang="fr-FR" sz="1600">
                <a:solidFill>
                  <a:srgbClr val="0070C0"/>
                </a:solidFill>
                <a:latin typeface="Arial"/>
                <a:cs typeface="Arial"/>
              </a:rPr>
              <a:t>République du Congo, RDC, Guinée, Libéria, Mali, Nigeria, Sénégal, Sierra Leone, Ouganda</a:t>
            </a:r>
          </a:p>
          <a:p>
            <a:r>
              <a:rPr lang="en-US" sz="1600" b="1" u="sng" err="1">
                <a:latin typeface="Arial"/>
                <a:cs typeface="Arial"/>
              </a:rPr>
              <a:t>Niveau</a:t>
            </a:r>
            <a:r>
              <a:rPr lang="en-US" sz="1600" b="1" u="sng">
                <a:latin typeface="Arial"/>
                <a:cs typeface="Arial"/>
              </a:rPr>
              <a:t> de </a:t>
            </a:r>
            <a:r>
              <a:rPr lang="en-US" sz="1600" b="1" u="sng" err="1">
                <a:latin typeface="Arial"/>
                <a:cs typeface="Arial"/>
              </a:rPr>
              <a:t>risque</a:t>
            </a:r>
            <a:r>
              <a:rPr lang="en-US" sz="1600" b="1" u="sng">
                <a:latin typeface="Arial"/>
                <a:cs typeface="Arial"/>
              </a:rPr>
              <a:t> 2</a:t>
            </a:r>
            <a:r>
              <a:rPr lang="fr-FR" sz="1600">
                <a:latin typeface="Arial"/>
                <a:cs typeface="Arial"/>
              </a:rPr>
              <a:t>: Pays qui partagent une frontière avec un pays qui a connu une </a:t>
            </a:r>
            <a:r>
              <a:rPr lang="fr-FR" sz="1600" err="1">
                <a:solidFill>
                  <a:srgbClr val="002E5D"/>
                </a:solidFill>
                <a:latin typeface="Arial"/>
                <a:cs typeface="Arial"/>
              </a:rPr>
              <a:t>é</a:t>
            </a:r>
            <a:r>
              <a:rPr lang="fr-FR" sz="1600" err="1">
                <a:latin typeface="Arial"/>
                <a:cs typeface="Arial"/>
              </a:rPr>
              <a:t>pidemie</a:t>
            </a:r>
            <a:r>
              <a:rPr lang="fr-FR" sz="1600">
                <a:latin typeface="Arial"/>
                <a:cs typeface="Arial"/>
              </a:rPr>
              <a:t> de MVE résultant d’une infection de l’animal à l’homme (c’est-à-dire qui n’est pas le résultat d’un cas importé).</a:t>
            </a:r>
            <a:r>
              <a:rPr lang="en-US" sz="1600">
                <a:latin typeface="Arial"/>
                <a:cs typeface="Arial"/>
              </a:rPr>
              <a:t>​</a:t>
            </a:r>
          </a:p>
          <a:p>
            <a:pPr marL="690245" lvl="1"/>
            <a:r>
              <a:rPr lang="fr-FR" sz="1600">
                <a:solidFill>
                  <a:srgbClr val="0070C0"/>
                </a:solidFill>
                <a:latin typeface="Arial"/>
                <a:cs typeface="Arial"/>
              </a:rPr>
              <a:t>Burundi, Cameroun, République centrafricaine, Côte d’Ivoire, Guinée-Bissau, Rwanda, Soudan du Sud, Tanzanie, Zambie</a:t>
            </a:r>
          </a:p>
          <a:p>
            <a:pPr indent="-224155"/>
            <a:r>
              <a:rPr lang="fr-FR" sz="1600">
                <a:solidFill>
                  <a:srgbClr val="002E5D"/>
                </a:solidFill>
                <a:latin typeface="Arial"/>
                <a:cs typeface="Arial"/>
              </a:rPr>
              <a:t>Les pays pourraient envisager un ciblage géographique infranational, en donnant la priorité aux districts où la transmission antérieure de l’</a:t>
            </a:r>
            <a:r>
              <a:rPr lang="fr-FR" sz="1600" err="1">
                <a:solidFill>
                  <a:srgbClr val="002E5D"/>
                </a:solidFill>
                <a:latin typeface="Arial"/>
                <a:cs typeface="Arial"/>
              </a:rPr>
              <a:t>Orthoebolavirus</a:t>
            </a:r>
            <a:r>
              <a:rPr lang="fr-FR" sz="1600">
                <a:solidFill>
                  <a:srgbClr val="002E5D"/>
                </a:solidFill>
                <a:latin typeface="Arial"/>
                <a:cs typeface="Arial"/>
              </a:rPr>
              <a:t> </a:t>
            </a:r>
            <a:r>
              <a:rPr lang="fr-FR" sz="1600" err="1">
                <a:solidFill>
                  <a:srgbClr val="002E5D"/>
                </a:solidFill>
                <a:latin typeface="Arial"/>
                <a:cs typeface="Arial"/>
              </a:rPr>
              <a:t>zaïrense</a:t>
            </a:r>
            <a:r>
              <a:rPr lang="fr-FR" sz="1600">
                <a:solidFill>
                  <a:srgbClr val="002E5D"/>
                </a:solidFill>
                <a:latin typeface="Arial"/>
                <a:cs typeface="Arial"/>
              </a:rPr>
              <a:t> a été documentée.</a:t>
            </a:r>
            <a:endParaRPr lang="en-US" sz="1600">
              <a:solidFill>
                <a:srgbClr val="FF0000"/>
              </a:solidFill>
              <a:latin typeface="Arial"/>
              <a:cs typeface="Arial"/>
            </a:endParaRPr>
          </a:p>
        </p:txBody>
      </p:sp>
      <p:sp>
        <p:nvSpPr>
          <p:cNvPr id="4" name="Slide Number Placeholder 3">
            <a:extLst>
              <a:ext uri="{FF2B5EF4-FFF2-40B4-BE49-F238E27FC236}">
                <a16:creationId xmlns:a16="http://schemas.microsoft.com/office/drawing/2014/main" id="{00C49AF6-F350-F9BF-1F37-059F289DDE54}"/>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9</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C924C0AE-6238-8972-A4FA-0CBFCC51AB41}"/>
              </a:ext>
            </a:extLst>
          </p:cNvPr>
          <p:cNvSpPr>
            <a:spLocks noGrp="1"/>
          </p:cNvSpPr>
          <p:nvPr>
            <p:ph type="ftr" sz="quarter" idx="11"/>
          </p:nvPr>
        </p:nvSpPr>
        <p:spPr/>
        <p:txBody>
          <a:bodyPr/>
          <a:lstStyle/>
          <a:p>
            <a:r>
              <a:rPr lang="en-US"/>
              <a:t>Gavi Ebola Programme - Version September 2024</a:t>
            </a:r>
            <a:endParaRPr lang="en-GB"/>
          </a:p>
        </p:txBody>
      </p:sp>
      <p:pic>
        <p:nvPicPr>
          <p:cNvPr id="6" name="Picture 5" descr="A map of africa with different colored areas&#10;&#10;Description automatically generated">
            <a:extLst>
              <a:ext uri="{FF2B5EF4-FFF2-40B4-BE49-F238E27FC236}">
                <a16:creationId xmlns:a16="http://schemas.microsoft.com/office/drawing/2014/main" id="{596DC79C-EA15-226E-04A2-22B1935EA202}"/>
              </a:ext>
            </a:extLst>
          </p:cNvPr>
          <p:cNvPicPr>
            <a:picLocks noChangeAspect="1"/>
          </p:cNvPicPr>
          <p:nvPr/>
        </p:nvPicPr>
        <p:blipFill>
          <a:blip r:embed="rId3"/>
          <a:stretch>
            <a:fillRect/>
          </a:stretch>
        </p:blipFill>
        <p:spPr>
          <a:xfrm>
            <a:off x="6676008" y="480289"/>
            <a:ext cx="5515992" cy="5507233"/>
          </a:xfrm>
          <a:prstGeom prst="rect">
            <a:avLst/>
          </a:prstGeom>
        </p:spPr>
      </p:pic>
    </p:spTree>
    <p:extLst>
      <p:ext uri="{BB962C8B-B14F-4D97-AF65-F5344CB8AC3E}">
        <p14:creationId xmlns:p14="http://schemas.microsoft.com/office/powerpoint/2010/main" val="250376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avi – Titles, Sections, End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2.xml><?xml version="1.0" encoding="utf-8"?>
<a:theme xmlns:a="http://schemas.openxmlformats.org/drawingml/2006/main" name="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e8e8-37da-4099-8b53-4520a2e56b40">
      <Terms xmlns="http://schemas.microsoft.com/office/infopath/2007/PartnerControls"/>
    </lcf76f155ced4ddcb4097134ff3c332f>
    <TaxCatchAll xmlns="9293c628-f351-476b-bac4-4ac2b9a0ab84" xsi:nil="true"/>
    <SharedWithUsers xmlns="9293c628-f351-476b-bac4-4ac2b9a0ab84">
      <UserInfo>
        <DisplayName>Francisco Luquero</DisplayName>
        <AccountId>27889</AccountId>
        <AccountType/>
      </UserInfo>
      <UserInfo>
        <DisplayName>Nadege Nnang</DisplayName>
        <AccountId>60411</AccountId>
        <AccountType/>
      </UserInfo>
      <UserInfo>
        <DisplayName>Stephen Sosler</DisplayName>
        <AccountId>1704</AccountId>
        <AccountType/>
      </UserInfo>
      <UserInfo>
        <DisplayName>Neil Saad Duque</DisplayName>
        <AccountId>61078</AccountId>
        <AccountType/>
      </UserInfo>
      <UserInfo>
        <DisplayName>Nivedita Saksena (Consultant)</DisplayName>
        <AccountId>52685</AccountId>
        <AccountType/>
      </UserInfo>
      <UserInfo>
        <DisplayName>Allyson Russell</DisplayName>
        <AccountId>34905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avi Document" ma:contentTypeID="0x0101009954897F3EE3CC4ABB9FB9EDAC9CDEBC0054615A02271B2F4E9A5033F8109D591F" ma:contentTypeVersion="166" ma:contentTypeDescription="Gavi Document content type " ma:contentTypeScope="" ma:versionID="78fae4aa3db38331cffd0bb84a17b383">
  <xsd:schema xmlns:xsd="http://www.w3.org/2001/XMLSchema" xmlns:xs="http://www.w3.org/2001/XMLSchema" xmlns:p="http://schemas.microsoft.com/office/2006/metadata/properties" xmlns:ns2="d0706217-df7c-4bf4-936d-b09aa3b837af" xmlns:ns3="700359ba-e36c-422a-9925-ddada98091a9" xmlns:ns4="998dc545-0596-47bf-b914-7a05e078b45d" targetNamespace="http://schemas.microsoft.com/office/2006/metadata/properties" ma:root="true" ma:fieldsID="03a71c1c806940f19c93d7f0921dc471" ns2:_="" ns3:_="" ns4:_="">
    <xsd:import namespace="d0706217-df7c-4bf4-936d-b09aa3b837af"/>
    <xsd:import namespace="700359ba-e36c-422a-9925-ddada98091a9"/>
    <xsd:import namespace="998dc545-0596-47bf-b914-7a05e078b45d"/>
    <xsd:element name="properties">
      <xsd:complexType>
        <xsd:sequence>
          <xsd:element name="documentManagement">
            <xsd:complexType>
              <xsd:all>
                <xsd:element ref="ns2:e47ceaa0d61b4bfeb3c21883d9680a10" minOccurs="0"/>
                <xsd:element ref="ns2:TaxCatchAll" minOccurs="0"/>
                <xsd:element ref="ns2:TaxCatchAllLabel" minOccurs="0"/>
                <xsd:element ref="ns3:_dlc_DocId" minOccurs="0"/>
                <xsd:element ref="ns3:_dlc_DocIdUrl" minOccurs="0"/>
                <xsd:element ref="ns3:_dlc_DocIdPersistId"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06217-df7c-4bf4-936d-b09aa3b837af" elementFormDefault="qualified">
    <xsd:import namespace="http://schemas.microsoft.com/office/2006/documentManagement/types"/>
    <xsd:import namespace="http://schemas.microsoft.com/office/infopath/2007/PartnerControls"/>
    <xsd:element name="e47ceaa0d61b4bfeb3c21883d9680a10" ma:index="5" nillable="true" ma:taxonomy="true" ma:internalName="e47ceaa0d61b4bfeb3c21883d9680a10" ma:taxonomyFieldName="Health" ma:displayName="Diseases" ma:default="" ma:fieldId="{e47ceaa0-d61b-4bfe-b3c2-1883d9680a10}" ma:taxonomyMulti="true" ma:sspId="93cb0222-e980-4273-ad97-85dba3159c09" ma:termSetId="20ac6292-eacc-418b-877a-88a7e47492c9"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be8d0b83-5287-4986-bb7f-bce56a97355c}" ma:internalName="TaxCatchAll" ma:showField="CatchAllData" ma:web="700359ba-e36c-422a-9925-ddada98091a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e8d0b83-5287-4986-bb7f-bce56a97355c}" ma:internalName="TaxCatchAllLabel" ma:readOnly="true" ma:showField="CatchAllDataLabel" ma:web="700359ba-e36c-422a-9925-ddada98091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0359ba-e36c-422a-9925-ddada98091a9"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dexed="true"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98dc545-0596-47bf-b914-7a05e078b45d"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cb0222-e980-4273-ad97-85dba3159c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5A4B5CC9EDF221409618B2DF695DB40D" ma:contentTypeVersion="18" ma:contentTypeDescription="Create a new document." ma:contentTypeScope="" ma:versionID="30f1c54b7ce6f8c87a0b9d34cb992982">
  <xsd:schema xmlns:xsd="http://www.w3.org/2001/XMLSchema" xmlns:xs="http://www.w3.org/2001/XMLSchema" xmlns:p="http://schemas.microsoft.com/office/2006/metadata/properties" xmlns:ns2="9538e8e8-37da-4099-8b53-4520a2e56b40" xmlns:ns3="9293c628-f351-476b-bac4-4ac2b9a0ab84" targetNamespace="http://schemas.microsoft.com/office/2006/metadata/properties" ma:root="true" ma:fieldsID="2aa6c65805fe350010fa4cf46e56e689" ns2:_="" ns3:_="">
    <xsd:import namespace="9538e8e8-37da-4099-8b53-4520a2e56b40"/>
    <xsd:import namespace="9293c628-f351-476b-bac4-4ac2b9a0ab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e8e8-37da-4099-8b53-4520a2e56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3c628-f351-476b-bac4-4ac2b9a0ab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81e0e0-83b1-40b3-a78c-514a3eb937cf}" ma:internalName="TaxCatchAll" ma:showField="CatchAllData" ma:web="9293c628-f351-476b-bac4-4ac2b9a0a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417BA-B70D-4064-B126-526D374E90C8}">
  <ds:schemaRefs>
    <ds:schemaRef ds:uri="700359ba-e36c-422a-9925-ddada98091a9"/>
    <ds:schemaRef ds:uri="998dc545-0596-47bf-b914-7a05e078b45d"/>
    <ds:schemaRef ds:uri="d0706217-df7c-4bf4-936d-b09aa3b837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C2AF94-1ADD-4497-B811-40779A421353}">
  <ds:schemaRefs>
    <ds:schemaRef ds:uri="http://schemas.microsoft.com/sharepoint/v3/contenttype/forms"/>
  </ds:schemaRefs>
</ds:datastoreItem>
</file>

<file path=customXml/itemProps3.xml><?xml version="1.0" encoding="utf-8"?>
<ds:datastoreItem xmlns:ds="http://schemas.openxmlformats.org/officeDocument/2006/customXml" ds:itemID="{BF3F6CBE-4EA8-465B-8774-AB5FF5B6D549}">
  <ds:schemaRefs>
    <ds:schemaRef ds:uri="700359ba-e36c-422a-9925-ddada98091a9"/>
    <ds:schemaRef ds:uri="998dc545-0596-47bf-b914-7a05e078b45d"/>
    <ds:schemaRef ds:uri="d0706217-df7c-4bf4-936d-b09aa3b837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4.xml><?xml version="1.0" encoding="utf-8"?>
<ds:datastoreItem xmlns:ds="http://schemas.openxmlformats.org/officeDocument/2006/customXml" ds:itemID="{CBD0A770-B2A8-4D88-8698-B2224E9E0863}">
  <ds:schemaRefs>
    <ds:schemaRef ds:uri="http://schemas.microsoft.com/sharepoint/events"/>
    <ds:schemaRef ds:uri="http://www.w3.org/2000/xmlns/"/>
  </ds:schemaRefs>
</ds:datastoreItem>
</file>

<file path=customXml/itemProps5.xml><?xml version="1.0" encoding="utf-8"?>
<ds:datastoreItem xmlns:ds="http://schemas.openxmlformats.org/officeDocument/2006/customXml" ds:itemID="{DA503286-2FD0-4E72-8094-2B20DEBC6988}"/>
</file>

<file path=docProps/app.xml><?xml version="1.0" encoding="utf-8"?>
<Properties xmlns="http://schemas.openxmlformats.org/officeDocument/2006/extended-properties" xmlns:vt="http://schemas.openxmlformats.org/officeDocument/2006/docPropsVTypes">
  <Template>GAVI_PPT_Full template</Template>
  <Application>Microsoft Office PowerPoint</Application>
  <PresentationFormat>Widescreen</PresentationFormat>
  <Slides>23</Slides>
  <Notes>11</Notes>
  <HiddenSlides>3</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Gavi – Titles, Sections, End Slides</vt:lpstr>
      <vt:lpstr>Gavi – Body Slides</vt:lpstr>
      <vt:lpstr>Programme de vaccination  préventive contre la MVE</vt:lpstr>
      <vt:lpstr>Plan</vt:lpstr>
      <vt:lpstr>Contexte : Depuis l’épidémie de MVE de 2014, Gavi a contribué de manière significative à la lutte contre la MVE en assurant la disponibilité des vaccins, en façonnant le marché du vaccin Ebola, en contribuant à divers groupes de travail techniques, en soutenant le rétablissement de l’HS, en soutenant l’engagement avec SAGE.</vt:lpstr>
      <vt:lpstr>Soutien de Gavi pour la riposte à l’épidémie d’Ebola : comme pour de nombreuses autres maladies présentant un potentiel d’épidémie, Gavi soutient les stocks de vaccins contre Ebola pour les interventions d’urgence et fournit un soutien financier pour la mise en œuvre dans les pays</vt:lpstr>
      <vt:lpstr>Soutien de Gavi pour la riposte aux épidemies d’Ebola : les demandes sont soumises par l’intermédiaire de l’ICG</vt:lpstr>
      <vt:lpstr>Soutien de Gavi pour la riposte aux épidemies d’Ebola : un stock de vaccins contre Ebola établi en 2021 et maintenu environ 500 000 doses</vt:lpstr>
      <vt:lpstr>Aperçu du programme de vaccination préventive contre le virus Ebola</vt:lpstr>
      <vt:lpstr>Soutien disponible </vt:lpstr>
      <vt:lpstr>Éligibilité des pays</vt:lpstr>
      <vt:lpstr>Populations cibles</vt:lpstr>
      <vt:lpstr>Quel est le vaccin contre Ebola actuellement disponible ?</vt:lpstr>
      <vt:lpstr>Composants de l’application</vt:lpstr>
      <vt:lpstr>Que contient le Plan d’Action ?</vt:lpstr>
      <vt:lpstr>Considérations programmatiques clés</vt:lpstr>
      <vt:lpstr>Conclusion</vt:lpstr>
      <vt:lpstr>Merci pour votre aimable attention</vt:lpstr>
      <vt:lpstr>Gavi Guidelines</vt:lpstr>
      <vt:lpstr>Backup slides</vt:lpstr>
      <vt:lpstr>Preventive Ebola vaccination</vt:lpstr>
      <vt:lpstr>Q&amp;A</vt:lpstr>
      <vt:lpstr>Eligibility</vt:lpstr>
      <vt:lpstr>Application Submission Process</vt:lpstr>
      <vt:lpstr>Independent Review Committee (IRC) Overview</vt:lpstr>
    </vt:vector>
  </TitlesOfParts>
  <Company>GAVI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Gavi Preventive Ebola Programme</dc:title>
  <dc:creator>Allyson Russell</dc:creator>
  <cp:revision>2</cp:revision>
  <dcterms:created xsi:type="dcterms:W3CDTF">2024-06-06T04:11:15Z</dcterms:created>
  <dcterms:modified xsi:type="dcterms:W3CDTF">2024-09-13T09:23:53Z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a957285-7815-485a-9751-5b273b784ad5_Enabled">
    <vt:lpwstr>true</vt:lpwstr>
  </property>
  <property fmtid="{D5CDD505-2E9C-101B-9397-08002B2CF9AE}" pid="3" name="MSIP_Label_0a957285-7815-485a-9751-5b273b784ad5_SetDate">
    <vt:lpwstr>2022-02-17T16:13:58Z</vt:lpwstr>
  </property>
  <property fmtid="{D5CDD505-2E9C-101B-9397-08002B2CF9AE}" pid="4" name="MSIP_Label_0a957285-7815-485a-9751-5b273b784ad5_Method">
    <vt:lpwstr>Privileged</vt:lpwstr>
  </property>
  <property fmtid="{D5CDD505-2E9C-101B-9397-08002B2CF9AE}" pid="5" name="MSIP_Label_0a957285-7815-485a-9751-5b273b784ad5_Name">
    <vt:lpwstr>0a957285-7815-485a-9751-5b273b784ad5</vt:lpwstr>
  </property>
  <property fmtid="{D5CDD505-2E9C-101B-9397-08002B2CF9AE}" pid="6" name="MSIP_Label_0a957285-7815-485a-9751-5b273b784ad5_SiteId">
    <vt:lpwstr>1de6d9f3-0daf-4df6-b9d6-5959f16f6118</vt:lpwstr>
  </property>
  <property fmtid="{D5CDD505-2E9C-101B-9397-08002B2CF9AE}" pid="7" name="MSIP_Label_0a957285-7815-485a-9751-5b273b784ad5_ActionId">
    <vt:lpwstr>149189a2-f678-4e5f-b622-22e4b9a92e12</vt:lpwstr>
  </property>
  <property fmtid="{D5CDD505-2E9C-101B-9397-08002B2CF9AE}" pid="8" name="MSIP_Label_0a957285-7815-485a-9751-5b273b784ad5_ContentBits">
    <vt:lpwstr>0</vt:lpwstr>
  </property>
  <property fmtid="{D5CDD505-2E9C-101B-9397-08002B2CF9AE}" pid="9" name="ContentTypeId">
    <vt:lpwstr>0x0101005A4B5CC9EDF221409618B2DF695DB40D</vt:lpwstr>
  </property>
  <property fmtid="{D5CDD505-2E9C-101B-9397-08002B2CF9AE}" pid="10" name="_dlc_DocIdItemGuid">
    <vt:lpwstr>8a5e999f-f976-4009-9725-20d1b9f1ccae</vt:lpwstr>
  </property>
  <property fmtid="{D5CDD505-2E9C-101B-9397-08002B2CF9AE}" pid="11" name="MediaServiceImageTags">
    <vt:lpwstr/>
  </property>
  <property fmtid="{D5CDD505-2E9C-101B-9397-08002B2CF9AE}" pid="12" name="Health">
    <vt:lpwstr/>
  </property>
  <property fmtid="{D5CDD505-2E9C-101B-9397-08002B2CF9AE}" pid="13" name="kfa83adfad8641678ddaedda80d7e126">
    <vt:lpwstr/>
  </property>
  <property fmtid="{D5CDD505-2E9C-101B-9397-08002B2CF9AE}" pid="14" name="Test">
    <vt:lpwstr/>
  </property>
  <property fmtid="{D5CDD505-2E9C-101B-9397-08002B2CF9AE}" pid="15" name="SharedWithUsers">
    <vt:lpwstr>27889;#Francisco Luquero;#60411;#Nadege Nnang;#1704;#Stephen Sosler;#61078;#Neil Saad Duque;#52685;#Nivedita Saksena (Consultant);#34905;#Allyson Russell</vt:lpwstr>
  </property>
</Properties>
</file>